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6" r:id="rId7"/>
    <p:sldId id="261" r:id="rId8"/>
    <p:sldId id="268" r:id="rId9"/>
    <p:sldId id="269" r:id="rId10"/>
    <p:sldId id="290" r:id="rId11"/>
    <p:sldId id="280" r:id="rId12"/>
    <p:sldId id="281" r:id="rId13"/>
    <p:sldId id="282" r:id="rId14"/>
    <p:sldId id="283" r:id="rId15"/>
    <p:sldId id="284" r:id="rId16"/>
    <p:sldId id="274" r:id="rId17"/>
    <p:sldId id="285" r:id="rId18"/>
    <p:sldId id="286" r:id="rId19"/>
    <p:sldId id="287" r:id="rId20"/>
    <p:sldId id="288" r:id="rId21"/>
    <p:sldId id="26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4708A5-F844-4EA5-9246-6A13A21C2A9E}" v="18" dt="2024-05-13T03:58:26.3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1" d="100"/>
          <a:sy n="51" d="100"/>
        </p:scale>
        <p:origin x="356"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5/10/relationships/revisionInfo" Target="revisionInfo.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1CE5BB2F-6B36-49C7-8159-340D63E62B59}"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679C819-50DE-4FAE-8F0D-C20985B3B838}">
      <dgm:prSet/>
      <dgm:spPr/>
      <dgm:t>
        <a:bodyPr/>
        <a:lstStyle/>
        <a:p>
          <a:r>
            <a:rPr lang="en-US"/>
            <a:t>Stan and Davis Bacchus inherited the winery from their father, George, and are eager to modernize business practices.</a:t>
          </a:r>
        </a:p>
      </dgm:t>
    </dgm:pt>
    <dgm:pt modelId="{A685C3AB-0915-45F4-B001-D3C52283D0E7}" type="parTrans" cxnId="{1F97B737-15FC-4B78-8491-75E695EE5B1E}">
      <dgm:prSet/>
      <dgm:spPr/>
      <dgm:t>
        <a:bodyPr/>
        <a:lstStyle/>
        <a:p>
          <a:endParaRPr lang="en-US"/>
        </a:p>
      </dgm:t>
    </dgm:pt>
    <dgm:pt modelId="{BD982D73-5B23-428D-8758-48DE62D7CA33}" type="sibTrans" cxnId="{1F97B737-15FC-4B78-8491-75E695EE5B1E}">
      <dgm:prSet/>
      <dgm:spPr/>
      <dgm:t>
        <a:bodyPr/>
        <a:lstStyle/>
        <a:p>
          <a:endParaRPr lang="en-US"/>
        </a:p>
      </dgm:t>
    </dgm:pt>
    <dgm:pt modelId="{AA4D73D1-DFE5-4D65-8C7F-E987D6CF6194}">
      <dgm:prSet/>
      <dgm:spPr/>
      <dgm:t>
        <a:bodyPr/>
        <a:lstStyle/>
        <a:p>
          <a:r>
            <a:rPr lang="en-US"/>
            <a:t>Existing personnel include Janet Collins (finance and payroll), Roz Murphy (marketing), Bob Ulrich (assistant to Roz), Henry Doyle (production manager), and Maria Costanza (distribution).</a:t>
          </a:r>
        </a:p>
      </dgm:t>
    </dgm:pt>
    <dgm:pt modelId="{3634BD67-5F63-4967-A31A-54FC452D07B9}" type="parTrans" cxnId="{53480F95-6C91-473E-999F-F382B5ABD1D4}">
      <dgm:prSet/>
      <dgm:spPr/>
      <dgm:t>
        <a:bodyPr/>
        <a:lstStyle/>
        <a:p>
          <a:endParaRPr lang="en-US"/>
        </a:p>
      </dgm:t>
    </dgm:pt>
    <dgm:pt modelId="{2961CA94-32C2-4C9E-9ECE-C1B350A9F1B5}" type="sibTrans" cxnId="{53480F95-6C91-473E-999F-F382B5ABD1D4}">
      <dgm:prSet/>
      <dgm:spPr/>
      <dgm:t>
        <a:bodyPr/>
        <a:lstStyle/>
        <a:p>
          <a:endParaRPr lang="en-US"/>
        </a:p>
      </dgm:t>
    </dgm:pt>
    <dgm:pt modelId="{05CDB241-E1D8-4F1B-A682-F98C825A1FB1}" type="pres">
      <dgm:prSet presAssocID="{1CE5BB2F-6B36-49C7-8159-340D63E62B59}" presName="root" presStyleCnt="0">
        <dgm:presLayoutVars>
          <dgm:dir/>
          <dgm:resizeHandles val="exact"/>
        </dgm:presLayoutVars>
      </dgm:prSet>
      <dgm:spPr/>
    </dgm:pt>
    <dgm:pt modelId="{20EF7469-DCD6-41AF-9311-886D5C2FC2BD}" type="pres">
      <dgm:prSet presAssocID="{1CE5BB2F-6B36-49C7-8159-340D63E62B59}" presName="container" presStyleCnt="0">
        <dgm:presLayoutVars>
          <dgm:dir/>
          <dgm:resizeHandles val="exact"/>
        </dgm:presLayoutVars>
      </dgm:prSet>
      <dgm:spPr/>
    </dgm:pt>
    <dgm:pt modelId="{7AB27AEB-AA54-4C0B-AED4-D35FDED6E366}" type="pres">
      <dgm:prSet presAssocID="{8679C819-50DE-4FAE-8F0D-C20985B3B838}" presName="compNode" presStyleCnt="0"/>
      <dgm:spPr/>
    </dgm:pt>
    <dgm:pt modelId="{25E5AACC-0FDD-4A9B-A346-79517302B89C}" type="pres">
      <dgm:prSet presAssocID="{8679C819-50DE-4FAE-8F0D-C20985B3B838}" presName="iconBgRect" presStyleLbl="bgShp" presStyleIdx="0" presStyleCnt="2"/>
      <dgm:spPr/>
    </dgm:pt>
    <dgm:pt modelId="{7D1D60B1-DB2A-4911-91DC-9703091F6E9C}" type="pres">
      <dgm:prSet presAssocID="{8679C819-50DE-4FAE-8F0D-C20985B3B83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ffice Worker"/>
        </a:ext>
      </dgm:extLst>
    </dgm:pt>
    <dgm:pt modelId="{369F022D-EAA5-40FD-BDF5-7C51090B2AC0}" type="pres">
      <dgm:prSet presAssocID="{8679C819-50DE-4FAE-8F0D-C20985B3B838}" presName="spaceRect" presStyleCnt="0"/>
      <dgm:spPr/>
    </dgm:pt>
    <dgm:pt modelId="{7EC81DE5-0A26-4FFA-8AAD-536016C84B15}" type="pres">
      <dgm:prSet presAssocID="{8679C819-50DE-4FAE-8F0D-C20985B3B838}" presName="textRect" presStyleLbl="revTx" presStyleIdx="0" presStyleCnt="2">
        <dgm:presLayoutVars>
          <dgm:chMax val="1"/>
          <dgm:chPref val="1"/>
        </dgm:presLayoutVars>
      </dgm:prSet>
      <dgm:spPr/>
    </dgm:pt>
    <dgm:pt modelId="{3C271F7E-F5A8-4B27-83F8-02A2A5A27EBF}" type="pres">
      <dgm:prSet presAssocID="{BD982D73-5B23-428D-8758-48DE62D7CA33}" presName="sibTrans" presStyleLbl="sibTrans2D1" presStyleIdx="0" presStyleCnt="0"/>
      <dgm:spPr/>
    </dgm:pt>
    <dgm:pt modelId="{E9665C9D-4FE0-41FF-9E6D-E116C838F4B9}" type="pres">
      <dgm:prSet presAssocID="{AA4D73D1-DFE5-4D65-8C7F-E987D6CF6194}" presName="compNode" presStyleCnt="0"/>
      <dgm:spPr/>
    </dgm:pt>
    <dgm:pt modelId="{FA0368E8-38F4-4D3C-8D66-14BDBD884F07}" type="pres">
      <dgm:prSet presAssocID="{AA4D73D1-DFE5-4D65-8C7F-E987D6CF6194}" presName="iconBgRect" presStyleLbl="bgShp" presStyleIdx="1" presStyleCnt="2"/>
      <dgm:spPr/>
    </dgm:pt>
    <dgm:pt modelId="{BAFABCD4-DD7C-4AAB-B9F3-F3143B581C11}" type="pres">
      <dgm:prSet presAssocID="{AA4D73D1-DFE5-4D65-8C7F-E987D6CF619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rget Audience"/>
        </a:ext>
      </dgm:extLst>
    </dgm:pt>
    <dgm:pt modelId="{31E23E22-0821-4F4F-9FE3-4FD09FD3C07B}" type="pres">
      <dgm:prSet presAssocID="{AA4D73D1-DFE5-4D65-8C7F-E987D6CF6194}" presName="spaceRect" presStyleCnt="0"/>
      <dgm:spPr/>
    </dgm:pt>
    <dgm:pt modelId="{1C676807-9BFC-4751-AE6A-558F0BE1F5E5}" type="pres">
      <dgm:prSet presAssocID="{AA4D73D1-DFE5-4D65-8C7F-E987D6CF6194}" presName="textRect" presStyleLbl="revTx" presStyleIdx="1" presStyleCnt="2">
        <dgm:presLayoutVars>
          <dgm:chMax val="1"/>
          <dgm:chPref val="1"/>
        </dgm:presLayoutVars>
      </dgm:prSet>
      <dgm:spPr/>
    </dgm:pt>
  </dgm:ptLst>
  <dgm:cxnLst>
    <dgm:cxn modelId="{1F97B737-15FC-4B78-8491-75E695EE5B1E}" srcId="{1CE5BB2F-6B36-49C7-8159-340D63E62B59}" destId="{8679C819-50DE-4FAE-8F0D-C20985B3B838}" srcOrd="0" destOrd="0" parTransId="{A685C3AB-0915-45F4-B001-D3C52283D0E7}" sibTransId="{BD982D73-5B23-428D-8758-48DE62D7CA33}"/>
    <dgm:cxn modelId="{20E6B559-1DEC-4BB2-B6AD-7AC787713DDE}" type="presOf" srcId="{BD982D73-5B23-428D-8758-48DE62D7CA33}" destId="{3C271F7E-F5A8-4B27-83F8-02A2A5A27EBF}" srcOrd="0" destOrd="0" presId="urn:microsoft.com/office/officeart/2018/2/layout/IconCircleList"/>
    <dgm:cxn modelId="{C4BABA8F-7552-4A74-9018-6160C8CBF643}" type="presOf" srcId="{8679C819-50DE-4FAE-8F0D-C20985B3B838}" destId="{7EC81DE5-0A26-4FFA-8AAD-536016C84B15}" srcOrd="0" destOrd="0" presId="urn:microsoft.com/office/officeart/2018/2/layout/IconCircleList"/>
    <dgm:cxn modelId="{53480F95-6C91-473E-999F-F382B5ABD1D4}" srcId="{1CE5BB2F-6B36-49C7-8159-340D63E62B59}" destId="{AA4D73D1-DFE5-4D65-8C7F-E987D6CF6194}" srcOrd="1" destOrd="0" parTransId="{3634BD67-5F63-4967-A31A-54FC452D07B9}" sibTransId="{2961CA94-32C2-4C9E-9ECE-C1B350A9F1B5}"/>
    <dgm:cxn modelId="{B4E2DA96-1918-4E87-A0E1-E54ACE8659F5}" type="presOf" srcId="{1CE5BB2F-6B36-49C7-8159-340D63E62B59}" destId="{05CDB241-E1D8-4F1B-A682-F98C825A1FB1}" srcOrd="0" destOrd="0" presId="urn:microsoft.com/office/officeart/2018/2/layout/IconCircleList"/>
    <dgm:cxn modelId="{C9BC38BC-7312-4DC5-948F-0B8C125BC552}" type="presOf" srcId="{AA4D73D1-DFE5-4D65-8C7F-E987D6CF6194}" destId="{1C676807-9BFC-4751-AE6A-558F0BE1F5E5}" srcOrd="0" destOrd="0" presId="urn:microsoft.com/office/officeart/2018/2/layout/IconCircleList"/>
    <dgm:cxn modelId="{0FA2394A-B12A-4198-B203-AD67FBD0837B}" type="presParOf" srcId="{05CDB241-E1D8-4F1B-A682-F98C825A1FB1}" destId="{20EF7469-DCD6-41AF-9311-886D5C2FC2BD}" srcOrd="0" destOrd="0" presId="urn:microsoft.com/office/officeart/2018/2/layout/IconCircleList"/>
    <dgm:cxn modelId="{5EF80436-4274-4868-A619-20585D11DA8C}" type="presParOf" srcId="{20EF7469-DCD6-41AF-9311-886D5C2FC2BD}" destId="{7AB27AEB-AA54-4C0B-AED4-D35FDED6E366}" srcOrd="0" destOrd="0" presId="urn:microsoft.com/office/officeart/2018/2/layout/IconCircleList"/>
    <dgm:cxn modelId="{D2FD5ACD-2197-4D6D-A44C-BE9A74143F0C}" type="presParOf" srcId="{7AB27AEB-AA54-4C0B-AED4-D35FDED6E366}" destId="{25E5AACC-0FDD-4A9B-A346-79517302B89C}" srcOrd="0" destOrd="0" presId="urn:microsoft.com/office/officeart/2018/2/layout/IconCircleList"/>
    <dgm:cxn modelId="{7FF373D4-2DF2-4E7E-9E5A-1B4EAA529D8A}" type="presParOf" srcId="{7AB27AEB-AA54-4C0B-AED4-D35FDED6E366}" destId="{7D1D60B1-DB2A-4911-91DC-9703091F6E9C}" srcOrd="1" destOrd="0" presId="urn:microsoft.com/office/officeart/2018/2/layout/IconCircleList"/>
    <dgm:cxn modelId="{8ADB046F-0342-49B0-B467-4536A1EAB3D2}" type="presParOf" srcId="{7AB27AEB-AA54-4C0B-AED4-D35FDED6E366}" destId="{369F022D-EAA5-40FD-BDF5-7C51090B2AC0}" srcOrd="2" destOrd="0" presId="urn:microsoft.com/office/officeart/2018/2/layout/IconCircleList"/>
    <dgm:cxn modelId="{093F8CA3-492E-4FE1-ADCF-F7CC837BFD67}" type="presParOf" srcId="{7AB27AEB-AA54-4C0B-AED4-D35FDED6E366}" destId="{7EC81DE5-0A26-4FFA-8AAD-536016C84B15}" srcOrd="3" destOrd="0" presId="urn:microsoft.com/office/officeart/2018/2/layout/IconCircleList"/>
    <dgm:cxn modelId="{0D08D2ED-4CF5-463E-B0B8-4F0D5A388FC3}" type="presParOf" srcId="{20EF7469-DCD6-41AF-9311-886D5C2FC2BD}" destId="{3C271F7E-F5A8-4B27-83F8-02A2A5A27EBF}" srcOrd="1" destOrd="0" presId="urn:microsoft.com/office/officeart/2018/2/layout/IconCircleList"/>
    <dgm:cxn modelId="{1BD9E836-E0CF-46BA-863F-5EBE5798D06E}" type="presParOf" srcId="{20EF7469-DCD6-41AF-9311-886D5C2FC2BD}" destId="{E9665C9D-4FE0-41FF-9E6D-E116C838F4B9}" srcOrd="2" destOrd="0" presId="urn:microsoft.com/office/officeart/2018/2/layout/IconCircleList"/>
    <dgm:cxn modelId="{CC02DF53-8094-4B3C-91E5-B2098E2A4E10}" type="presParOf" srcId="{E9665C9D-4FE0-41FF-9E6D-E116C838F4B9}" destId="{FA0368E8-38F4-4D3C-8D66-14BDBD884F07}" srcOrd="0" destOrd="0" presId="urn:microsoft.com/office/officeart/2018/2/layout/IconCircleList"/>
    <dgm:cxn modelId="{DF46FE63-7C47-493E-BCE4-8AABD3E8C7A2}" type="presParOf" srcId="{E9665C9D-4FE0-41FF-9E6D-E116C838F4B9}" destId="{BAFABCD4-DD7C-4AAB-B9F3-F3143B581C11}" srcOrd="1" destOrd="0" presId="urn:microsoft.com/office/officeart/2018/2/layout/IconCircleList"/>
    <dgm:cxn modelId="{98D5BE0F-F0EA-4520-9099-1DA6DB2D7887}" type="presParOf" srcId="{E9665C9D-4FE0-41FF-9E6D-E116C838F4B9}" destId="{31E23E22-0821-4F4F-9FE3-4FD09FD3C07B}" srcOrd="2" destOrd="0" presId="urn:microsoft.com/office/officeart/2018/2/layout/IconCircleList"/>
    <dgm:cxn modelId="{69587782-2840-4319-917D-9FBF4EACB8B5}" type="presParOf" srcId="{E9665C9D-4FE0-41FF-9E6D-E116C838F4B9}" destId="{1C676807-9BFC-4751-AE6A-558F0BE1F5E5}"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828E6F-2C52-4DBB-BC78-65231BECE904}"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66947E36-08C4-43CB-B821-39AF7D589225}">
      <dgm:prSet/>
      <dgm:spPr/>
      <dgm:t>
        <a:bodyPr/>
        <a:lstStyle/>
        <a:p>
          <a:pPr>
            <a:lnSpc>
              <a:spcPct val="100000"/>
            </a:lnSpc>
            <a:defRPr cap="all"/>
          </a:pPr>
          <a:r>
            <a:rPr lang="en-US"/>
            <a:t>Supply Management</a:t>
          </a:r>
        </a:p>
      </dgm:t>
    </dgm:pt>
    <dgm:pt modelId="{8CC4F592-2B52-428D-A0DB-93DF207D222A}" type="parTrans" cxnId="{9854E62A-FC4B-435C-8880-62D5559C785D}">
      <dgm:prSet/>
      <dgm:spPr/>
      <dgm:t>
        <a:bodyPr/>
        <a:lstStyle/>
        <a:p>
          <a:endParaRPr lang="en-US"/>
        </a:p>
      </dgm:t>
    </dgm:pt>
    <dgm:pt modelId="{37FF0269-397F-4194-BFBF-138AFD7FD266}" type="sibTrans" cxnId="{9854E62A-FC4B-435C-8880-62D5559C785D}">
      <dgm:prSet/>
      <dgm:spPr/>
      <dgm:t>
        <a:bodyPr/>
        <a:lstStyle/>
        <a:p>
          <a:endParaRPr lang="en-US"/>
        </a:p>
      </dgm:t>
    </dgm:pt>
    <dgm:pt modelId="{3C123A60-AD9C-4600-94E8-818709B23DBA}">
      <dgm:prSet/>
      <dgm:spPr/>
      <dgm:t>
        <a:bodyPr/>
        <a:lstStyle/>
        <a:p>
          <a:pPr>
            <a:lnSpc>
              <a:spcPct val="100000"/>
            </a:lnSpc>
            <a:defRPr cap="all"/>
          </a:pPr>
          <a:r>
            <a:rPr lang="en-US"/>
            <a:t>Distribution Optimization</a:t>
          </a:r>
        </a:p>
      </dgm:t>
    </dgm:pt>
    <dgm:pt modelId="{AB2AE4BD-D0A4-42C9-92A8-818944AFCD7B}" type="parTrans" cxnId="{65309DFA-D927-4CD0-9DCD-7B392836E2CB}">
      <dgm:prSet/>
      <dgm:spPr/>
      <dgm:t>
        <a:bodyPr/>
        <a:lstStyle/>
        <a:p>
          <a:endParaRPr lang="en-US"/>
        </a:p>
      </dgm:t>
    </dgm:pt>
    <dgm:pt modelId="{BC89214B-C719-430A-AC69-02947F514D87}" type="sibTrans" cxnId="{65309DFA-D927-4CD0-9DCD-7B392836E2CB}">
      <dgm:prSet/>
      <dgm:spPr/>
      <dgm:t>
        <a:bodyPr/>
        <a:lstStyle/>
        <a:p>
          <a:endParaRPr lang="en-US"/>
        </a:p>
      </dgm:t>
    </dgm:pt>
    <dgm:pt modelId="{FBFC7344-765F-43BA-A30F-6F79B32A606C}">
      <dgm:prSet/>
      <dgm:spPr/>
      <dgm:t>
        <a:bodyPr/>
        <a:lstStyle/>
        <a:p>
          <a:pPr>
            <a:lnSpc>
              <a:spcPct val="100000"/>
            </a:lnSpc>
            <a:defRPr cap="all"/>
          </a:pPr>
          <a:r>
            <a:rPr lang="en-US"/>
            <a:t>Employee Time Tracking</a:t>
          </a:r>
        </a:p>
      </dgm:t>
    </dgm:pt>
    <dgm:pt modelId="{D8D0EEC3-BEAC-4C4C-AC90-B5D9F9EA9234}" type="parTrans" cxnId="{78E10FAA-8DFA-405C-9A24-1AE1E8DFA6D9}">
      <dgm:prSet/>
      <dgm:spPr/>
      <dgm:t>
        <a:bodyPr/>
        <a:lstStyle/>
        <a:p>
          <a:endParaRPr lang="en-US"/>
        </a:p>
      </dgm:t>
    </dgm:pt>
    <dgm:pt modelId="{3E53C7C9-073D-4212-9042-15244BF88DF5}" type="sibTrans" cxnId="{78E10FAA-8DFA-405C-9A24-1AE1E8DFA6D9}">
      <dgm:prSet/>
      <dgm:spPr/>
      <dgm:t>
        <a:bodyPr/>
        <a:lstStyle/>
        <a:p>
          <a:endParaRPr lang="en-US"/>
        </a:p>
      </dgm:t>
    </dgm:pt>
    <dgm:pt modelId="{E2A80BD7-FCE4-4054-9E23-B6402C79DBF4}">
      <dgm:prSet/>
      <dgm:spPr/>
      <dgm:t>
        <a:bodyPr/>
        <a:lstStyle/>
        <a:p>
          <a:pPr>
            <a:lnSpc>
              <a:spcPct val="100000"/>
            </a:lnSpc>
            <a:defRPr cap="all"/>
          </a:pPr>
          <a:r>
            <a:rPr lang="en-US"/>
            <a:t>Sales Analysis</a:t>
          </a:r>
        </a:p>
      </dgm:t>
    </dgm:pt>
    <dgm:pt modelId="{72A9DD14-B9CC-49E4-BDE3-81CA32783D29}" type="parTrans" cxnId="{05532565-DD70-45E9-835B-A66B0975FA3C}">
      <dgm:prSet/>
      <dgm:spPr/>
      <dgm:t>
        <a:bodyPr/>
        <a:lstStyle/>
        <a:p>
          <a:endParaRPr lang="en-US"/>
        </a:p>
      </dgm:t>
    </dgm:pt>
    <dgm:pt modelId="{6FA759A0-AE5B-4A7B-A5A9-50EBD41D221C}" type="sibTrans" cxnId="{05532565-DD70-45E9-835B-A66B0975FA3C}">
      <dgm:prSet/>
      <dgm:spPr/>
      <dgm:t>
        <a:bodyPr/>
        <a:lstStyle/>
        <a:p>
          <a:endParaRPr lang="en-US"/>
        </a:p>
      </dgm:t>
    </dgm:pt>
    <dgm:pt modelId="{1C75FF5B-2D3D-4C30-B8A5-550CB818B800}" type="pres">
      <dgm:prSet presAssocID="{E7828E6F-2C52-4DBB-BC78-65231BECE904}" presName="root" presStyleCnt="0">
        <dgm:presLayoutVars>
          <dgm:dir/>
          <dgm:resizeHandles val="exact"/>
        </dgm:presLayoutVars>
      </dgm:prSet>
      <dgm:spPr/>
    </dgm:pt>
    <dgm:pt modelId="{432E4F01-D8D6-4A3D-A599-EAFE1CC450F6}" type="pres">
      <dgm:prSet presAssocID="{66947E36-08C4-43CB-B821-39AF7D589225}" presName="compNode" presStyleCnt="0"/>
      <dgm:spPr/>
    </dgm:pt>
    <dgm:pt modelId="{C82C73A0-763A-463B-B360-0B78902CBBBE}" type="pres">
      <dgm:prSet presAssocID="{66947E36-08C4-43CB-B821-39AF7D589225}" presName="iconBgRect" presStyleLbl="bgShp" presStyleIdx="0" presStyleCnt="4"/>
      <dgm:spPr>
        <a:prstGeom prst="round2DiagRect">
          <a:avLst>
            <a:gd name="adj1" fmla="val 29727"/>
            <a:gd name="adj2" fmla="val 0"/>
          </a:avLst>
        </a:prstGeom>
      </dgm:spPr>
    </dgm:pt>
    <dgm:pt modelId="{AB89105E-711B-46AA-BCE2-7D844D720C61}" type="pres">
      <dgm:prSet presAssocID="{66947E36-08C4-43CB-B821-39AF7D58922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uck"/>
        </a:ext>
      </dgm:extLst>
    </dgm:pt>
    <dgm:pt modelId="{2B5DB9E1-CD9D-4432-8788-B62F6301B358}" type="pres">
      <dgm:prSet presAssocID="{66947E36-08C4-43CB-B821-39AF7D589225}" presName="spaceRect" presStyleCnt="0"/>
      <dgm:spPr/>
    </dgm:pt>
    <dgm:pt modelId="{BFEC9A1C-BD4F-4A05-83AF-C55F5F375503}" type="pres">
      <dgm:prSet presAssocID="{66947E36-08C4-43CB-B821-39AF7D589225}" presName="textRect" presStyleLbl="revTx" presStyleIdx="0" presStyleCnt="4">
        <dgm:presLayoutVars>
          <dgm:chMax val="1"/>
          <dgm:chPref val="1"/>
        </dgm:presLayoutVars>
      </dgm:prSet>
      <dgm:spPr/>
    </dgm:pt>
    <dgm:pt modelId="{7F4A9E29-D61D-4AD1-9049-7226FD92730C}" type="pres">
      <dgm:prSet presAssocID="{37FF0269-397F-4194-BFBF-138AFD7FD266}" presName="sibTrans" presStyleCnt="0"/>
      <dgm:spPr/>
    </dgm:pt>
    <dgm:pt modelId="{6D72D8CE-16AB-4308-A686-93603322F597}" type="pres">
      <dgm:prSet presAssocID="{3C123A60-AD9C-4600-94E8-818709B23DBA}" presName="compNode" presStyleCnt="0"/>
      <dgm:spPr/>
    </dgm:pt>
    <dgm:pt modelId="{746054C2-E957-4D05-8BE6-855A87526B59}" type="pres">
      <dgm:prSet presAssocID="{3C123A60-AD9C-4600-94E8-818709B23DBA}" presName="iconBgRect" presStyleLbl="bgShp" presStyleIdx="1" presStyleCnt="4"/>
      <dgm:spPr>
        <a:prstGeom prst="round2DiagRect">
          <a:avLst>
            <a:gd name="adj1" fmla="val 29727"/>
            <a:gd name="adj2" fmla="val 0"/>
          </a:avLst>
        </a:prstGeom>
      </dgm:spPr>
    </dgm:pt>
    <dgm:pt modelId="{657EA070-BFF1-4E54-B3F6-F95BABD53A20}" type="pres">
      <dgm:prSet presAssocID="{3C123A60-AD9C-4600-94E8-818709B23DB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E367B850-51BD-4B96-A734-27680C48830A}" type="pres">
      <dgm:prSet presAssocID="{3C123A60-AD9C-4600-94E8-818709B23DBA}" presName="spaceRect" presStyleCnt="0"/>
      <dgm:spPr/>
    </dgm:pt>
    <dgm:pt modelId="{6EB01BDF-5285-4732-8B84-FDCF28EFD26D}" type="pres">
      <dgm:prSet presAssocID="{3C123A60-AD9C-4600-94E8-818709B23DBA}" presName="textRect" presStyleLbl="revTx" presStyleIdx="1" presStyleCnt="4">
        <dgm:presLayoutVars>
          <dgm:chMax val="1"/>
          <dgm:chPref val="1"/>
        </dgm:presLayoutVars>
      </dgm:prSet>
      <dgm:spPr/>
    </dgm:pt>
    <dgm:pt modelId="{60FEE9DA-5FF2-4B73-9B10-C2A06310C115}" type="pres">
      <dgm:prSet presAssocID="{BC89214B-C719-430A-AC69-02947F514D87}" presName="sibTrans" presStyleCnt="0"/>
      <dgm:spPr/>
    </dgm:pt>
    <dgm:pt modelId="{CED89A48-92D3-44A3-8270-D5B692C1E9B6}" type="pres">
      <dgm:prSet presAssocID="{FBFC7344-765F-43BA-A30F-6F79B32A606C}" presName="compNode" presStyleCnt="0"/>
      <dgm:spPr/>
    </dgm:pt>
    <dgm:pt modelId="{BA0500E0-858B-4EC8-B167-EAAFA8CB842A}" type="pres">
      <dgm:prSet presAssocID="{FBFC7344-765F-43BA-A30F-6F79B32A606C}" presName="iconBgRect" presStyleLbl="bgShp" presStyleIdx="2" presStyleCnt="4"/>
      <dgm:spPr>
        <a:prstGeom prst="round2DiagRect">
          <a:avLst>
            <a:gd name="adj1" fmla="val 29727"/>
            <a:gd name="adj2" fmla="val 0"/>
          </a:avLst>
        </a:prstGeom>
      </dgm:spPr>
    </dgm:pt>
    <dgm:pt modelId="{70B14C33-EE97-4AEB-9B63-4B6B5AC2371B}" type="pres">
      <dgm:prSet presAssocID="{FBFC7344-765F-43BA-A30F-6F79B32A606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527FC1F3-C79D-45DF-B66B-35A6DCD9FC6F}" type="pres">
      <dgm:prSet presAssocID="{FBFC7344-765F-43BA-A30F-6F79B32A606C}" presName="spaceRect" presStyleCnt="0"/>
      <dgm:spPr/>
    </dgm:pt>
    <dgm:pt modelId="{C4FC1020-CC10-47B9-8424-FFA72B143AA7}" type="pres">
      <dgm:prSet presAssocID="{FBFC7344-765F-43BA-A30F-6F79B32A606C}" presName="textRect" presStyleLbl="revTx" presStyleIdx="2" presStyleCnt="4">
        <dgm:presLayoutVars>
          <dgm:chMax val="1"/>
          <dgm:chPref val="1"/>
        </dgm:presLayoutVars>
      </dgm:prSet>
      <dgm:spPr/>
    </dgm:pt>
    <dgm:pt modelId="{6AD1BBB3-AFE8-4FF9-949B-374F94B78D91}" type="pres">
      <dgm:prSet presAssocID="{3E53C7C9-073D-4212-9042-15244BF88DF5}" presName="sibTrans" presStyleCnt="0"/>
      <dgm:spPr/>
    </dgm:pt>
    <dgm:pt modelId="{2EA6FD60-E92E-424A-A3B8-F1CECB2041C1}" type="pres">
      <dgm:prSet presAssocID="{E2A80BD7-FCE4-4054-9E23-B6402C79DBF4}" presName="compNode" presStyleCnt="0"/>
      <dgm:spPr/>
    </dgm:pt>
    <dgm:pt modelId="{90E47435-BC56-44DC-973B-24CE5F905396}" type="pres">
      <dgm:prSet presAssocID="{E2A80BD7-FCE4-4054-9E23-B6402C79DBF4}" presName="iconBgRect" presStyleLbl="bgShp" presStyleIdx="3" presStyleCnt="4"/>
      <dgm:spPr>
        <a:prstGeom prst="round2DiagRect">
          <a:avLst>
            <a:gd name="adj1" fmla="val 29727"/>
            <a:gd name="adj2" fmla="val 0"/>
          </a:avLst>
        </a:prstGeom>
      </dgm:spPr>
    </dgm:pt>
    <dgm:pt modelId="{D5789AFB-9272-42CF-94BE-E0549FDC9DFC}" type="pres">
      <dgm:prSet presAssocID="{E2A80BD7-FCE4-4054-9E23-B6402C79DBF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A9F6D601-D6C7-4F89-8315-C178A189429C}" type="pres">
      <dgm:prSet presAssocID="{E2A80BD7-FCE4-4054-9E23-B6402C79DBF4}" presName="spaceRect" presStyleCnt="0"/>
      <dgm:spPr/>
    </dgm:pt>
    <dgm:pt modelId="{18A3171D-65BD-42D1-842D-985BBF27FBE2}" type="pres">
      <dgm:prSet presAssocID="{E2A80BD7-FCE4-4054-9E23-B6402C79DBF4}" presName="textRect" presStyleLbl="revTx" presStyleIdx="3" presStyleCnt="4">
        <dgm:presLayoutVars>
          <dgm:chMax val="1"/>
          <dgm:chPref val="1"/>
        </dgm:presLayoutVars>
      </dgm:prSet>
      <dgm:spPr/>
    </dgm:pt>
  </dgm:ptLst>
  <dgm:cxnLst>
    <dgm:cxn modelId="{C9DFF70A-9E71-41BD-9BF6-A5D09816CEC8}" type="presOf" srcId="{FBFC7344-765F-43BA-A30F-6F79B32A606C}" destId="{C4FC1020-CC10-47B9-8424-FFA72B143AA7}" srcOrd="0" destOrd="0" presId="urn:microsoft.com/office/officeart/2018/5/layout/IconLeafLabelList"/>
    <dgm:cxn modelId="{16C41826-EAA6-4CB8-82CE-C8F99148757D}" type="presOf" srcId="{E7828E6F-2C52-4DBB-BC78-65231BECE904}" destId="{1C75FF5B-2D3D-4C30-B8A5-550CB818B800}" srcOrd="0" destOrd="0" presId="urn:microsoft.com/office/officeart/2018/5/layout/IconLeafLabelList"/>
    <dgm:cxn modelId="{9854E62A-FC4B-435C-8880-62D5559C785D}" srcId="{E7828E6F-2C52-4DBB-BC78-65231BECE904}" destId="{66947E36-08C4-43CB-B821-39AF7D589225}" srcOrd="0" destOrd="0" parTransId="{8CC4F592-2B52-428D-A0DB-93DF207D222A}" sibTransId="{37FF0269-397F-4194-BFBF-138AFD7FD266}"/>
    <dgm:cxn modelId="{05532565-DD70-45E9-835B-A66B0975FA3C}" srcId="{E7828E6F-2C52-4DBB-BC78-65231BECE904}" destId="{E2A80BD7-FCE4-4054-9E23-B6402C79DBF4}" srcOrd="3" destOrd="0" parTransId="{72A9DD14-B9CC-49E4-BDE3-81CA32783D29}" sibTransId="{6FA759A0-AE5B-4A7B-A5A9-50EBD41D221C}"/>
    <dgm:cxn modelId="{432AF74E-11B4-4266-AC60-1B530385FA35}" type="presOf" srcId="{3C123A60-AD9C-4600-94E8-818709B23DBA}" destId="{6EB01BDF-5285-4732-8B84-FDCF28EFD26D}" srcOrd="0" destOrd="0" presId="urn:microsoft.com/office/officeart/2018/5/layout/IconLeafLabelList"/>
    <dgm:cxn modelId="{7646CA91-4DA9-48DF-81C7-2F7A5A2EABB2}" type="presOf" srcId="{E2A80BD7-FCE4-4054-9E23-B6402C79DBF4}" destId="{18A3171D-65BD-42D1-842D-985BBF27FBE2}" srcOrd="0" destOrd="0" presId="urn:microsoft.com/office/officeart/2018/5/layout/IconLeafLabelList"/>
    <dgm:cxn modelId="{78E10FAA-8DFA-405C-9A24-1AE1E8DFA6D9}" srcId="{E7828E6F-2C52-4DBB-BC78-65231BECE904}" destId="{FBFC7344-765F-43BA-A30F-6F79B32A606C}" srcOrd="2" destOrd="0" parTransId="{D8D0EEC3-BEAC-4C4C-AC90-B5D9F9EA9234}" sibTransId="{3E53C7C9-073D-4212-9042-15244BF88DF5}"/>
    <dgm:cxn modelId="{5551F0CC-C890-40A0-95C8-4DA096407A8B}" type="presOf" srcId="{66947E36-08C4-43CB-B821-39AF7D589225}" destId="{BFEC9A1C-BD4F-4A05-83AF-C55F5F375503}" srcOrd="0" destOrd="0" presId="urn:microsoft.com/office/officeart/2018/5/layout/IconLeafLabelList"/>
    <dgm:cxn modelId="{65309DFA-D927-4CD0-9DCD-7B392836E2CB}" srcId="{E7828E6F-2C52-4DBB-BC78-65231BECE904}" destId="{3C123A60-AD9C-4600-94E8-818709B23DBA}" srcOrd="1" destOrd="0" parTransId="{AB2AE4BD-D0A4-42C9-92A8-818944AFCD7B}" sibTransId="{BC89214B-C719-430A-AC69-02947F514D87}"/>
    <dgm:cxn modelId="{CD0F6DA2-B698-43BB-BE9E-DDCEA73BB55E}" type="presParOf" srcId="{1C75FF5B-2D3D-4C30-B8A5-550CB818B800}" destId="{432E4F01-D8D6-4A3D-A599-EAFE1CC450F6}" srcOrd="0" destOrd="0" presId="urn:microsoft.com/office/officeart/2018/5/layout/IconLeafLabelList"/>
    <dgm:cxn modelId="{DE229750-ADBE-4FDC-842B-22FC10A1EB2F}" type="presParOf" srcId="{432E4F01-D8D6-4A3D-A599-EAFE1CC450F6}" destId="{C82C73A0-763A-463B-B360-0B78902CBBBE}" srcOrd="0" destOrd="0" presId="urn:microsoft.com/office/officeart/2018/5/layout/IconLeafLabelList"/>
    <dgm:cxn modelId="{3327B98C-27CB-445D-BB01-0BF4726EF222}" type="presParOf" srcId="{432E4F01-D8D6-4A3D-A599-EAFE1CC450F6}" destId="{AB89105E-711B-46AA-BCE2-7D844D720C61}" srcOrd="1" destOrd="0" presId="urn:microsoft.com/office/officeart/2018/5/layout/IconLeafLabelList"/>
    <dgm:cxn modelId="{9C679BA3-6E74-4655-996F-A630791B858F}" type="presParOf" srcId="{432E4F01-D8D6-4A3D-A599-EAFE1CC450F6}" destId="{2B5DB9E1-CD9D-4432-8788-B62F6301B358}" srcOrd="2" destOrd="0" presId="urn:microsoft.com/office/officeart/2018/5/layout/IconLeafLabelList"/>
    <dgm:cxn modelId="{682F8D1B-E1B8-493E-8BAD-DB82FE7678B1}" type="presParOf" srcId="{432E4F01-D8D6-4A3D-A599-EAFE1CC450F6}" destId="{BFEC9A1C-BD4F-4A05-83AF-C55F5F375503}" srcOrd="3" destOrd="0" presId="urn:microsoft.com/office/officeart/2018/5/layout/IconLeafLabelList"/>
    <dgm:cxn modelId="{CAD97E33-E91C-483A-89D9-6CC1013A5883}" type="presParOf" srcId="{1C75FF5B-2D3D-4C30-B8A5-550CB818B800}" destId="{7F4A9E29-D61D-4AD1-9049-7226FD92730C}" srcOrd="1" destOrd="0" presId="urn:microsoft.com/office/officeart/2018/5/layout/IconLeafLabelList"/>
    <dgm:cxn modelId="{D809B5FB-EED5-40AD-912B-D3F6A0E2F456}" type="presParOf" srcId="{1C75FF5B-2D3D-4C30-B8A5-550CB818B800}" destId="{6D72D8CE-16AB-4308-A686-93603322F597}" srcOrd="2" destOrd="0" presId="urn:microsoft.com/office/officeart/2018/5/layout/IconLeafLabelList"/>
    <dgm:cxn modelId="{F4FD90EF-24A4-4CAA-B073-064A4DD27650}" type="presParOf" srcId="{6D72D8CE-16AB-4308-A686-93603322F597}" destId="{746054C2-E957-4D05-8BE6-855A87526B59}" srcOrd="0" destOrd="0" presId="urn:microsoft.com/office/officeart/2018/5/layout/IconLeafLabelList"/>
    <dgm:cxn modelId="{D1BBAA7D-B3C2-4888-9F2B-F4DDB4A27B9E}" type="presParOf" srcId="{6D72D8CE-16AB-4308-A686-93603322F597}" destId="{657EA070-BFF1-4E54-B3F6-F95BABD53A20}" srcOrd="1" destOrd="0" presId="urn:microsoft.com/office/officeart/2018/5/layout/IconLeafLabelList"/>
    <dgm:cxn modelId="{F10D80B6-5F79-4015-8B4E-3984474F0F0A}" type="presParOf" srcId="{6D72D8CE-16AB-4308-A686-93603322F597}" destId="{E367B850-51BD-4B96-A734-27680C48830A}" srcOrd="2" destOrd="0" presId="urn:microsoft.com/office/officeart/2018/5/layout/IconLeafLabelList"/>
    <dgm:cxn modelId="{6A7A90FA-CB87-486A-842E-5F37EC216670}" type="presParOf" srcId="{6D72D8CE-16AB-4308-A686-93603322F597}" destId="{6EB01BDF-5285-4732-8B84-FDCF28EFD26D}" srcOrd="3" destOrd="0" presId="urn:microsoft.com/office/officeart/2018/5/layout/IconLeafLabelList"/>
    <dgm:cxn modelId="{FB5BFD98-9E6E-45F1-B89D-F42B788F018C}" type="presParOf" srcId="{1C75FF5B-2D3D-4C30-B8A5-550CB818B800}" destId="{60FEE9DA-5FF2-4B73-9B10-C2A06310C115}" srcOrd="3" destOrd="0" presId="urn:microsoft.com/office/officeart/2018/5/layout/IconLeafLabelList"/>
    <dgm:cxn modelId="{542EE4DA-D713-46A3-9AC1-6EFB1AF54FEB}" type="presParOf" srcId="{1C75FF5B-2D3D-4C30-B8A5-550CB818B800}" destId="{CED89A48-92D3-44A3-8270-D5B692C1E9B6}" srcOrd="4" destOrd="0" presId="urn:microsoft.com/office/officeart/2018/5/layout/IconLeafLabelList"/>
    <dgm:cxn modelId="{88BCB4F3-6AFC-462B-B862-CD1AF093FEA5}" type="presParOf" srcId="{CED89A48-92D3-44A3-8270-D5B692C1E9B6}" destId="{BA0500E0-858B-4EC8-B167-EAAFA8CB842A}" srcOrd="0" destOrd="0" presId="urn:microsoft.com/office/officeart/2018/5/layout/IconLeafLabelList"/>
    <dgm:cxn modelId="{DAC4E182-EC71-4E45-ABF9-999820516014}" type="presParOf" srcId="{CED89A48-92D3-44A3-8270-D5B692C1E9B6}" destId="{70B14C33-EE97-4AEB-9B63-4B6B5AC2371B}" srcOrd="1" destOrd="0" presId="urn:microsoft.com/office/officeart/2018/5/layout/IconLeafLabelList"/>
    <dgm:cxn modelId="{B63D708B-280C-4624-947E-7CA088934FA6}" type="presParOf" srcId="{CED89A48-92D3-44A3-8270-D5B692C1E9B6}" destId="{527FC1F3-C79D-45DF-B66B-35A6DCD9FC6F}" srcOrd="2" destOrd="0" presId="urn:microsoft.com/office/officeart/2018/5/layout/IconLeafLabelList"/>
    <dgm:cxn modelId="{B03B2C8A-E21E-4D38-9310-475974276A6D}" type="presParOf" srcId="{CED89A48-92D3-44A3-8270-D5B692C1E9B6}" destId="{C4FC1020-CC10-47B9-8424-FFA72B143AA7}" srcOrd="3" destOrd="0" presId="urn:microsoft.com/office/officeart/2018/5/layout/IconLeafLabelList"/>
    <dgm:cxn modelId="{6E29CE47-4742-47BF-AADF-8E777642FBEB}" type="presParOf" srcId="{1C75FF5B-2D3D-4C30-B8A5-550CB818B800}" destId="{6AD1BBB3-AFE8-4FF9-949B-374F94B78D91}" srcOrd="5" destOrd="0" presId="urn:microsoft.com/office/officeart/2018/5/layout/IconLeafLabelList"/>
    <dgm:cxn modelId="{BE6C1148-A2C7-42E0-8AC5-359CA94B3A8B}" type="presParOf" srcId="{1C75FF5B-2D3D-4C30-B8A5-550CB818B800}" destId="{2EA6FD60-E92E-424A-A3B8-F1CECB2041C1}" srcOrd="6" destOrd="0" presId="urn:microsoft.com/office/officeart/2018/5/layout/IconLeafLabelList"/>
    <dgm:cxn modelId="{3BDD39CC-8F69-4DAF-8039-BB44FB844F56}" type="presParOf" srcId="{2EA6FD60-E92E-424A-A3B8-F1CECB2041C1}" destId="{90E47435-BC56-44DC-973B-24CE5F905396}" srcOrd="0" destOrd="0" presId="urn:microsoft.com/office/officeart/2018/5/layout/IconLeafLabelList"/>
    <dgm:cxn modelId="{D4C34202-822C-4676-AE79-136BD50EEA10}" type="presParOf" srcId="{2EA6FD60-E92E-424A-A3B8-F1CECB2041C1}" destId="{D5789AFB-9272-42CF-94BE-E0549FDC9DFC}" srcOrd="1" destOrd="0" presId="urn:microsoft.com/office/officeart/2018/5/layout/IconLeafLabelList"/>
    <dgm:cxn modelId="{8C0E15E4-87F9-4147-95F4-A3EF0699FFA3}" type="presParOf" srcId="{2EA6FD60-E92E-424A-A3B8-F1CECB2041C1}" destId="{A9F6D601-D6C7-4F89-8315-C178A189429C}" srcOrd="2" destOrd="0" presId="urn:microsoft.com/office/officeart/2018/5/layout/IconLeafLabelList"/>
    <dgm:cxn modelId="{9B0A95A0-B16E-47F9-A130-8A458BE0BDAA}" type="presParOf" srcId="{2EA6FD60-E92E-424A-A3B8-F1CECB2041C1}" destId="{18A3171D-65BD-42D1-842D-985BBF27FBE2}"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E5AACC-0FDD-4A9B-A346-79517302B89C}">
      <dsp:nvSpPr>
        <dsp:cNvPr id="0" name=""/>
        <dsp:cNvSpPr/>
      </dsp:nvSpPr>
      <dsp:spPr>
        <a:xfrm>
          <a:off x="282221" y="1410409"/>
          <a:ext cx="1371985" cy="137198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1D60B1-DB2A-4911-91DC-9703091F6E9C}">
      <dsp:nvSpPr>
        <dsp:cNvPr id="0" name=""/>
        <dsp:cNvSpPr/>
      </dsp:nvSpPr>
      <dsp:spPr>
        <a:xfrm>
          <a:off x="570337" y="1698526"/>
          <a:ext cx="795751" cy="7957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C81DE5-0A26-4FFA-8AAD-536016C84B15}">
      <dsp:nvSpPr>
        <dsp:cNvPr id="0" name=""/>
        <dsp:cNvSpPr/>
      </dsp:nvSpPr>
      <dsp:spPr>
        <a:xfrm>
          <a:off x="1948202" y="141040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a:t>Stan and Davis Bacchus inherited the winery from their father, George, and are eager to modernize business practices.</a:t>
          </a:r>
        </a:p>
      </dsp:txBody>
      <dsp:txXfrm>
        <a:off x="1948202" y="1410409"/>
        <a:ext cx="3233964" cy="1371985"/>
      </dsp:txXfrm>
    </dsp:sp>
    <dsp:sp modelId="{FA0368E8-38F4-4D3C-8D66-14BDBD884F07}">
      <dsp:nvSpPr>
        <dsp:cNvPr id="0" name=""/>
        <dsp:cNvSpPr/>
      </dsp:nvSpPr>
      <dsp:spPr>
        <a:xfrm>
          <a:off x="5745661" y="1410409"/>
          <a:ext cx="1371985" cy="137198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FABCD4-DD7C-4AAB-B9F3-F3143B581C11}">
      <dsp:nvSpPr>
        <dsp:cNvPr id="0" name=""/>
        <dsp:cNvSpPr/>
      </dsp:nvSpPr>
      <dsp:spPr>
        <a:xfrm>
          <a:off x="6033778" y="1698526"/>
          <a:ext cx="795751" cy="7957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676807-9BFC-4751-AE6A-558F0BE1F5E5}">
      <dsp:nvSpPr>
        <dsp:cNvPr id="0" name=""/>
        <dsp:cNvSpPr/>
      </dsp:nvSpPr>
      <dsp:spPr>
        <a:xfrm>
          <a:off x="7411643" y="141040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a:t>Existing personnel include Janet Collins (finance and payroll), Roz Murphy (marketing), Bob Ulrich (assistant to Roz), Henry Doyle (production manager), and Maria Costanza (distribution).</a:t>
          </a:r>
        </a:p>
      </dsp:txBody>
      <dsp:txXfrm>
        <a:off x="7411643" y="1410409"/>
        <a:ext cx="3233964" cy="13719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2C73A0-763A-463B-B360-0B78902CBBBE}">
      <dsp:nvSpPr>
        <dsp:cNvPr id="0" name=""/>
        <dsp:cNvSpPr/>
      </dsp:nvSpPr>
      <dsp:spPr>
        <a:xfrm>
          <a:off x="562927" y="788206"/>
          <a:ext cx="1445998" cy="1445998"/>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89105E-711B-46AA-BCE2-7D844D720C61}">
      <dsp:nvSpPr>
        <dsp:cNvPr id="0" name=""/>
        <dsp:cNvSpPr/>
      </dsp:nvSpPr>
      <dsp:spPr>
        <a:xfrm>
          <a:off x="871091" y="1096370"/>
          <a:ext cx="829671" cy="8296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EC9A1C-BD4F-4A05-83AF-C55F5F375503}">
      <dsp:nvSpPr>
        <dsp:cNvPr id="0" name=""/>
        <dsp:cNvSpPr/>
      </dsp:nvSpPr>
      <dsp:spPr>
        <a:xfrm>
          <a:off x="10068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Supply Management</a:t>
          </a:r>
        </a:p>
      </dsp:txBody>
      <dsp:txXfrm>
        <a:off x="100682" y="2684598"/>
        <a:ext cx="2370489" cy="720000"/>
      </dsp:txXfrm>
    </dsp:sp>
    <dsp:sp modelId="{746054C2-E957-4D05-8BE6-855A87526B59}">
      <dsp:nvSpPr>
        <dsp:cNvPr id="0" name=""/>
        <dsp:cNvSpPr/>
      </dsp:nvSpPr>
      <dsp:spPr>
        <a:xfrm>
          <a:off x="3348252" y="788206"/>
          <a:ext cx="1445998" cy="1445998"/>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7EA070-BFF1-4E54-B3F6-F95BABD53A20}">
      <dsp:nvSpPr>
        <dsp:cNvPr id="0" name=""/>
        <dsp:cNvSpPr/>
      </dsp:nvSpPr>
      <dsp:spPr>
        <a:xfrm>
          <a:off x="3656416" y="1096370"/>
          <a:ext cx="829671" cy="8296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B01BDF-5285-4732-8B84-FDCF28EFD26D}">
      <dsp:nvSpPr>
        <dsp:cNvPr id="0" name=""/>
        <dsp:cNvSpPr/>
      </dsp:nvSpPr>
      <dsp:spPr>
        <a:xfrm>
          <a:off x="288600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Distribution Optimization</a:t>
          </a:r>
        </a:p>
      </dsp:txBody>
      <dsp:txXfrm>
        <a:off x="2886007" y="2684598"/>
        <a:ext cx="2370489" cy="720000"/>
      </dsp:txXfrm>
    </dsp:sp>
    <dsp:sp modelId="{BA0500E0-858B-4EC8-B167-EAAFA8CB842A}">
      <dsp:nvSpPr>
        <dsp:cNvPr id="0" name=""/>
        <dsp:cNvSpPr/>
      </dsp:nvSpPr>
      <dsp:spPr>
        <a:xfrm>
          <a:off x="6133577" y="788206"/>
          <a:ext cx="1445998" cy="1445998"/>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B14C33-EE97-4AEB-9B63-4B6B5AC2371B}">
      <dsp:nvSpPr>
        <dsp:cNvPr id="0" name=""/>
        <dsp:cNvSpPr/>
      </dsp:nvSpPr>
      <dsp:spPr>
        <a:xfrm>
          <a:off x="6441741" y="1096370"/>
          <a:ext cx="829671" cy="8296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FC1020-CC10-47B9-8424-FFA72B143AA7}">
      <dsp:nvSpPr>
        <dsp:cNvPr id="0" name=""/>
        <dsp:cNvSpPr/>
      </dsp:nvSpPr>
      <dsp:spPr>
        <a:xfrm>
          <a:off x="567133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Employee Time Tracking</a:t>
          </a:r>
        </a:p>
      </dsp:txBody>
      <dsp:txXfrm>
        <a:off x="5671332" y="2684598"/>
        <a:ext cx="2370489" cy="720000"/>
      </dsp:txXfrm>
    </dsp:sp>
    <dsp:sp modelId="{90E47435-BC56-44DC-973B-24CE5F905396}">
      <dsp:nvSpPr>
        <dsp:cNvPr id="0" name=""/>
        <dsp:cNvSpPr/>
      </dsp:nvSpPr>
      <dsp:spPr>
        <a:xfrm>
          <a:off x="8918902" y="788206"/>
          <a:ext cx="1445998" cy="1445998"/>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789AFB-9272-42CF-94BE-E0549FDC9DFC}">
      <dsp:nvSpPr>
        <dsp:cNvPr id="0" name=""/>
        <dsp:cNvSpPr/>
      </dsp:nvSpPr>
      <dsp:spPr>
        <a:xfrm>
          <a:off x="9227066" y="1096370"/>
          <a:ext cx="829671" cy="8296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A3171D-65BD-42D1-842D-985BBF27FBE2}">
      <dsp:nvSpPr>
        <dsp:cNvPr id="0" name=""/>
        <dsp:cNvSpPr/>
      </dsp:nvSpPr>
      <dsp:spPr>
        <a:xfrm>
          <a:off x="845665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Sales Analysis</a:t>
          </a:r>
        </a:p>
      </dsp:txBody>
      <dsp:txXfrm>
        <a:off x="8456657" y="2684598"/>
        <a:ext cx="2370489"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87046-3793-19C1-C51D-5F5B386436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2E8F97-8F41-A710-5B1F-3E91B02ACD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2D8A7E-7535-FED1-5782-4007D7D25D73}"/>
              </a:ext>
            </a:extLst>
          </p:cNvPr>
          <p:cNvSpPr>
            <a:spLocks noGrp="1"/>
          </p:cNvSpPr>
          <p:nvPr>
            <p:ph type="dt" sz="half" idx="10"/>
          </p:nvPr>
        </p:nvSpPr>
        <p:spPr/>
        <p:txBody>
          <a:bodyPr/>
          <a:lstStyle/>
          <a:p>
            <a:fld id="{85163F0B-A837-4169-A183-F2DE2BC9F4A7}" type="datetimeFigureOut">
              <a:rPr lang="en-US" smtClean="0"/>
              <a:t>5/19/2024</a:t>
            </a:fld>
            <a:endParaRPr lang="en-US"/>
          </a:p>
        </p:txBody>
      </p:sp>
      <p:sp>
        <p:nvSpPr>
          <p:cNvPr id="5" name="Footer Placeholder 4">
            <a:extLst>
              <a:ext uri="{FF2B5EF4-FFF2-40B4-BE49-F238E27FC236}">
                <a16:creationId xmlns:a16="http://schemas.microsoft.com/office/drawing/2014/main" id="{370F0F00-C457-57CA-0E25-CEAD3D1B15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30F13E-3199-6C00-DB90-BB7BBFC9880F}"/>
              </a:ext>
            </a:extLst>
          </p:cNvPr>
          <p:cNvSpPr>
            <a:spLocks noGrp="1"/>
          </p:cNvSpPr>
          <p:nvPr>
            <p:ph type="sldNum" sz="quarter" idx="12"/>
          </p:nvPr>
        </p:nvSpPr>
        <p:spPr/>
        <p:txBody>
          <a:bodyPr/>
          <a:lstStyle/>
          <a:p>
            <a:fld id="{5F761734-0D93-4108-858A-637DC9F61551}" type="slidenum">
              <a:rPr lang="en-US" smtClean="0"/>
              <a:t>‹#›</a:t>
            </a:fld>
            <a:endParaRPr lang="en-US"/>
          </a:p>
        </p:txBody>
      </p:sp>
    </p:spTree>
    <p:extLst>
      <p:ext uri="{BB962C8B-B14F-4D97-AF65-F5344CB8AC3E}">
        <p14:creationId xmlns:p14="http://schemas.microsoft.com/office/powerpoint/2010/main" val="1522374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3345E-04C6-4DC7-1DF8-BDC80037AE8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3DE86DE-C2FE-F40D-C60D-46427125FD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3ADE65-5822-FBA1-2CF8-B0E4F1545705}"/>
              </a:ext>
            </a:extLst>
          </p:cNvPr>
          <p:cNvSpPr>
            <a:spLocks noGrp="1"/>
          </p:cNvSpPr>
          <p:nvPr>
            <p:ph type="dt" sz="half" idx="10"/>
          </p:nvPr>
        </p:nvSpPr>
        <p:spPr/>
        <p:txBody>
          <a:bodyPr/>
          <a:lstStyle/>
          <a:p>
            <a:fld id="{85163F0B-A837-4169-A183-F2DE2BC9F4A7}" type="datetimeFigureOut">
              <a:rPr lang="en-US" smtClean="0"/>
              <a:t>5/19/2024</a:t>
            </a:fld>
            <a:endParaRPr lang="en-US"/>
          </a:p>
        </p:txBody>
      </p:sp>
      <p:sp>
        <p:nvSpPr>
          <p:cNvPr id="5" name="Footer Placeholder 4">
            <a:extLst>
              <a:ext uri="{FF2B5EF4-FFF2-40B4-BE49-F238E27FC236}">
                <a16:creationId xmlns:a16="http://schemas.microsoft.com/office/drawing/2014/main" id="{645C070F-EC12-0BC1-57F7-B29FA006C3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073167-379E-EA99-8467-9E695C7E0D5D}"/>
              </a:ext>
            </a:extLst>
          </p:cNvPr>
          <p:cNvSpPr>
            <a:spLocks noGrp="1"/>
          </p:cNvSpPr>
          <p:nvPr>
            <p:ph type="sldNum" sz="quarter" idx="12"/>
          </p:nvPr>
        </p:nvSpPr>
        <p:spPr/>
        <p:txBody>
          <a:bodyPr/>
          <a:lstStyle/>
          <a:p>
            <a:fld id="{5F761734-0D93-4108-858A-637DC9F61551}" type="slidenum">
              <a:rPr lang="en-US" smtClean="0"/>
              <a:t>‹#›</a:t>
            </a:fld>
            <a:endParaRPr lang="en-US"/>
          </a:p>
        </p:txBody>
      </p:sp>
    </p:spTree>
    <p:extLst>
      <p:ext uri="{BB962C8B-B14F-4D97-AF65-F5344CB8AC3E}">
        <p14:creationId xmlns:p14="http://schemas.microsoft.com/office/powerpoint/2010/main" val="2016972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66CCED-9C73-445D-A8DD-38A324749F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FAF0E9-B020-FE63-8439-281E515226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73864B-84A5-AADC-8768-5E0D06EDE896}"/>
              </a:ext>
            </a:extLst>
          </p:cNvPr>
          <p:cNvSpPr>
            <a:spLocks noGrp="1"/>
          </p:cNvSpPr>
          <p:nvPr>
            <p:ph type="dt" sz="half" idx="10"/>
          </p:nvPr>
        </p:nvSpPr>
        <p:spPr/>
        <p:txBody>
          <a:bodyPr/>
          <a:lstStyle/>
          <a:p>
            <a:fld id="{85163F0B-A837-4169-A183-F2DE2BC9F4A7}" type="datetimeFigureOut">
              <a:rPr lang="en-US" smtClean="0"/>
              <a:t>5/19/2024</a:t>
            </a:fld>
            <a:endParaRPr lang="en-US"/>
          </a:p>
        </p:txBody>
      </p:sp>
      <p:sp>
        <p:nvSpPr>
          <p:cNvPr id="5" name="Footer Placeholder 4">
            <a:extLst>
              <a:ext uri="{FF2B5EF4-FFF2-40B4-BE49-F238E27FC236}">
                <a16:creationId xmlns:a16="http://schemas.microsoft.com/office/drawing/2014/main" id="{E43D813D-9B57-2594-4DBE-04A07258BF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A1DFDF-0F98-FDBF-7CE5-09C69E0C948E}"/>
              </a:ext>
            </a:extLst>
          </p:cNvPr>
          <p:cNvSpPr>
            <a:spLocks noGrp="1"/>
          </p:cNvSpPr>
          <p:nvPr>
            <p:ph type="sldNum" sz="quarter" idx="12"/>
          </p:nvPr>
        </p:nvSpPr>
        <p:spPr/>
        <p:txBody>
          <a:bodyPr/>
          <a:lstStyle/>
          <a:p>
            <a:fld id="{5F761734-0D93-4108-858A-637DC9F61551}" type="slidenum">
              <a:rPr lang="en-US" smtClean="0"/>
              <a:t>‹#›</a:t>
            </a:fld>
            <a:endParaRPr lang="en-US"/>
          </a:p>
        </p:txBody>
      </p:sp>
    </p:spTree>
    <p:extLst>
      <p:ext uri="{BB962C8B-B14F-4D97-AF65-F5344CB8AC3E}">
        <p14:creationId xmlns:p14="http://schemas.microsoft.com/office/powerpoint/2010/main" val="828186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BE728-F2A7-6B76-FA35-A9AD872696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9222B6-F64D-8834-A218-8692DD9412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0DF196-3D58-C30E-87EF-BD8180D88A34}"/>
              </a:ext>
            </a:extLst>
          </p:cNvPr>
          <p:cNvSpPr>
            <a:spLocks noGrp="1"/>
          </p:cNvSpPr>
          <p:nvPr>
            <p:ph type="dt" sz="half" idx="10"/>
          </p:nvPr>
        </p:nvSpPr>
        <p:spPr/>
        <p:txBody>
          <a:bodyPr/>
          <a:lstStyle/>
          <a:p>
            <a:fld id="{85163F0B-A837-4169-A183-F2DE2BC9F4A7}" type="datetimeFigureOut">
              <a:rPr lang="en-US" smtClean="0"/>
              <a:t>5/19/2024</a:t>
            </a:fld>
            <a:endParaRPr lang="en-US"/>
          </a:p>
        </p:txBody>
      </p:sp>
      <p:sp>
        <p:nvSpPr>
          <p:cNvPr id="5" name="Footer Placeholder 4">
            <a:extLst>
              <a:ext uri="{FF2B5EF4-FFF2-40B4-BE49-F238E27FC236}">
                <a16:creationId xmlns:a16="http://schemas.microsoft.com/office/drawing/2014/main" id="{A2A8D1FA-D071-8A93-4A52-AB25D96C19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30B85A-E26A-E37F-BD35-1570F19C0E30}"/>
              </a:ext>
            </a:extLst>
          </p:cNvPr>
          <p:cNvSpPr>
            <a:spLocks noGrp="1"/>
          </p:cNvSpPr>
          <p:nvPr>
            <p:ph type="sldNum" sz="quarter" idx="12"/>
          </p:nvPr>
        </p:nvSpPr>
        <p:spPr/>
        <p:txBody>
          <a:bodyPr/>
          <a:lstStyle/>
          <a:p>
            <a:fld id="{5F761734-0D93-4108-858A-637DC9F61551}" type="slidenum">
              <a:rPr lang="en-US" smtClean="0"/>
              <a:t>‹#›</a:t>
            </a:fld>
            <a:endParaRPr lang="en-US"/>
          </a:p>
        </p:txBody>
      </p:sp>
    </p:spTree>
    <p:extLst>
      <p:ext uri="{BB962C8B-B14F-4D97-AF65-F5344CB8AC3E}">
        <p14:creationId xmlns:p14="http://schemas.microsoft.com/office/powerpoint/2010/main" val="871174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3AC1F-E308-B7C6-783E-A02D4BEE5C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6A6FB0C-805F-58EB-7B51-5C443A89EBF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AF5F50-7E0C-08CB-BC6B-7FFDE9B07818}"/>
              </a:ext>
            </a:extLst>
          </p:cNvPr>
          <p:cNvSpPr>
            <a:spLocks noGrp="1"/>
          </p:cNvSpPr>
          <p:nvPr>
            <p:ph type="dt" sz="half" idx="10"/>
          </p:nvPr>
        </p:nvSpPr>
        <p:spPr/>
        <p:txBody>
          <a:bodyPr/>
          <a:lstStyle/>
          <a:p>
            <a:fld id="{85163F0B-A837-4169-A183-F2DE2BC9F4A7}" type="datetimeFigureOut">
              <a:rPr lang="en-US" smtClean="0"/>
              <a:t>5/19/2024</a:t>
            </a:fld>
            <a:endParaRPr lang="en-US"/>
          </a:p>
        </p:txBody>
      </p:sp>
      <p:sp>
        <p:nvSpPr>
          <p:cNvPr id="5" name="Footer Placeholder 4">
            <a:extLst>
              <a:ext uri="{FF2B5EF4-FFF2-40B4-BE49-F238E27FC236}">
                <a16:creationId xmlns:a16="http://schemas.microsoft.com/office/drawing/2014/main" id="{3708038E-B6DD-92DA-8567-88D0E0F700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59A2FE-70D1-7CD5-B070-E611FC077830}"/>
              </a:ext>
            </a:extLst>
          </p:cNvPr>
          <p:cNvSpPr>
            <a:spLocks noGrp="1"/>
          </p:cNvSpPr>
          <p:nvPr>
            <p:ph type="sldNum" sz="quarter" idx="12"/>
          </p:nvPr>
        </p:nvSpPr>
        <p:spPr/>
        <p:txBody>
          <a:bodyPr/>
          <a:lstStyle/>
          <a:p>
            <a:fld id="{5F761734-0D93-4108-858A-637DC9F61551}" type="slidenum">
              <a:rPr lang="en-US" smtClean="0"/>
              <a:t>‹#›</a:t>
            </a:fld>
            <a:endParaRPr lang="en-US"/>
          </a:p>
        </p:txBody>
      </p:sp>
    </p:spTree>
    <p:extLst>
      <p:ext uri="{BB962C8B-B14F-4D97-AF65-F5344CB8AC3E}">
        <p14:creationId xmlns:p14="http://schemas.microsoft.com/office/powerpoint/2010/main" val="592754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29204-75E7-BD77-ABDC-75AA5A0969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B487AE-4009-F8FD-42A5-F2278B23709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B4351B-DE4C-DF3F-9700-8ADFA73F90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015C02-3C3B-A6F7-7E57-F8AB9C647F94}"/>
              </a:ext>
            </a:extLst>
          </p:cNvPr>
          <p:cNvSpPr>
            <a:spLocks noGrp="1"/>
          </p:cNvSpPr>
          <p:nvPr>
            <p:ph type="dt" sz="half" idx="10"/>
          </p:nvPr>
        </p:nvSpPr>
        <p:spPr/>
        <p:txBody>
          <a:bodyPr/>
          <a:lstStyle/>
          <a:p>
            <a:fld id="{85163F0B-A837-4169-A183-F2DE2BC9F4A7}" type="datetimeFigureOut">
              <a:rPr lang="en-US" smtClean="0"/>
              <a:t>5/19/2024</a:t>
            </a:fld>
            <a:endParaRPr lang="en-US"/>
          </a:p>
        </p:txBody>
      </p:sp>
      <p:sp>
        <p:nvSpPr>
          <p:cNvPr id="6" name="Footer Placeholder 5">
            <a:extLst>
              <a:ext uri="{FF2B5EF4-FFF2-40B4-BE49-F238E27FC236}">
                <a16:creationId xmlns:a16="http://schemas.microsoft.com/office/drawing/2014/main" id="{3E23CC78-E754-EB32-12D6-AE9C8E4F9F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BBD0D2-C744-15F7-F52D-4683C108BC59}"/>
              </a:ext>
            </a:extLst>
          </p:cNvPr>
          <p:cNvSpPr>
            <a:spLocks noGrp="1"/>
          </p:cNvSpPr>
          <p:nvPr>
            <p:ph type="sldNum" sz="quarter" idx="12"/>
          </p:nvPr>
        </p:nvSpPr>
        <p:spPr/>
        <p:txBody>
          <a:bodyPr/>
          <a:lstStyle/>
          <a:p>
            <a:fld id="{5F761734-0D93-4108-858A-637DC9F61551}" type="slidenum">
              <a:rPr lang="en-US" smtClean="0"/>
              <a:t>‹#›</a:t>
            </a:fld>
            <a:endParaRPr lang="en-US"/>
          </a:p>
        </p:txBody>
      </p:sp>
    </p:spTree>
    <p:extLst>
      <p:ext uri="{BB962C8B-B14F-4D97-AF65-F5344CB8AC3E}">
        <p14:creationId xmlns:p14="http://schemas.microsoft.com/office/powerpoint/2010/main" val="511531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708ED-7DF9-1093-7C33-F67C619E0A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006A08A-C9B6-25B5-8713-B47DE9CE6B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66167A-A5BF-7041-6731-9FB4084276D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B53970-18E8-DE42-CFAC-9D9CACD566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4C1A71-DAF1-C5F3-FF49-BD6AFA8CFE0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C19DC9-1709-DC14-1482-CCADE4C24E1B}"/>
              </a:ext>
            </a:extLst>
          </p:cNvPr>
          <p:cNvSpPr>
            <a:spLocks noGrp="1"/>
          </p:cNvSpPr>
          <p:nvPr>
            <p:ph type="dt" sz="half" idx="10"/>
          </p:nvPr>
        </p:nvSpPr>
        <p:spPr/>
        <p:txBody>
          <a:bodyPr/>
          <a:lstStyle/>
          <a:p>
            <a:fld id="{85163F0B-A837-4169-A183-F2DE2BC9F4A7}" type="datetimeFigureOut">
              <a:rPr lang="en-US" smtClean="0"/>
              <a:t>5/19/2024</a:t>
            </a:fld>
            <a:endParaRPr lang="en-US"/>
          </a:p>
        </p:txBody>
      </p:sp>
      <p:sp>
        <p:nvSpPr>
          <p:cNvPr id="8" name="Footer Placeholder 7">
            <a:extLst>
              <a:ext uri="{FF2B5EF4-FFF2-40B4-BE49-F238E27FC236}">
                <a16:creationId xmlns:a16="http://schemas.microsoft.com/office/drawing/2014/main" id="{518D72CB-D203-9835-F8C0-AAE0AD80D3C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1D32D0-42A7-B853-CA49-446BAABBF9E8}"/>
              </a:ext>
            </a:extLst>
          </p:cNvPr>
          <p:cNvSpPr>
            <a:spLocks noGrp="1"/>
          </p:cNvSpPr>
          <p:nvPr>
            <p:ph type="sldNum" sz="quarter" idx="12"/>
          </p:nvPr>
        </p:nvSpPr>
        <p:spPr/>
        <p:txBody>
          <a:bodyPr/>
          <a:lstStyle/>
          <a:p>
            <a:fld id="{5F761734-0D93-4108-858A-637DC9F61551}" type="slidenum">
              <a:rPr lang="en-US" smtClean="0"/>
              <a:t>‹#›</a:t>
            </a:fld>
            <a:endParaRPr lang="en-US"/>
          </a:p>
        </p:txBody>
      </p:sp>
    </p:spTree>
    <p:extLst>
      <p:ext uri="{BB962C8B-B14F-4D97-AF65-F5344CB8AC3E}">
        <p14:creationId xmlns:p14="http://schemas.microsoft.com/office/powerpoint/2010/main" val="2834296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CA369-BB60-689F-3FF4-FD34E3E8489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EC13BF9-90C2-957A-3CE2-473B96B8DB18}"/>
              </a:ext>
            </a:extLst>
          </p:cNvPr>
          <p:cNvSpPr>
            <a:spLocks noGrp="1"/>
          </p:cNvSpPr>
          <p:nvPr>
            <p:ph type="dt" sz="half" idx="10"/>
          </p:nvPr>
        </p:nvSpPr>
        <p:spPr/>
        <p:txBody>
          <a:bodyPr/>
          <a:lstStyle/>
          <a:p>
            <a:fld id="{85163F0B-A837-4169-A183-F2DE2BC9F4A7}" type="datetimeFigureOut">
              <a:rPr lang="en-US" smtClean="0"/>
              <a:t>5/19/2024</a:t>
            </a:fld>
            <a:endParaRPr lang="en-US"/>
          </a:p>
        </p:txBody>
      </p:sp>
      <p:sp>
        <p:nvSpPr>
          <p:cNvPr id="4" name="Footer Placeholder 3">
            <a:extLst>
              <a:ext uri="{FF2B5EF4-FFF2-40B4-BE49-F238E27FC236}">
                <a16:creationId xmlns:a16="http://schemas.microsoft.com/office/drawing/2014/main" id="{0BE70528-55FC-BFCB-CE44-22DDBB818B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036CDEE-95BB-BC5C-79A3-F8649A1A915E}"/>
              </a:ext>
            </a:extLst>
          </p:cNvPr>
          <p:cNvSpPr>
            <a:spLocks noGrp="1"/>
          </p:cNvSpPr>
          <p:nvPr>
            <p:ph type="sldNum" sz="quarter" idx="12"/>
          </p:nvPr>
        </p:nvSpPr>
        <p:spPr/>
        <p:txBody>
          <a:bodyPr/>
          <a:lstStyle/>
          <a:p>
            <a:fld id="{5F761734-0D93-4108-858A-637DC9F61551}" type="slidenum">
              <a:rPr lang="en-US" smtClean="0"/>
              <a:t>‹#›</a:t>
            </a:fld>
            <a:endParaRPr lang="en-US"/>
          </a:p>
        </p:txBody>
      </p:sp>
    </p:spTree>
    <p:extLst>
      <p:ext uri="{BB962C8B-B14F-4D97-AF65-F5344CB8AC3E}">
        <p14:creationId xmlns:p14="http://schemas.microsoft.com/office/powerpoint/2010/main" val="2819016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C932E8-7E10-621A-9879-C18BF28838F9}"/>
              </a:ext>
            </a:extLst>
          </p:cNvPr>
          <p:cNvSpPr>
            <a:spLocks noGrp="1"/>
          </p:cNvSpPr>
          <p:nvPr>
            <p:ph type="dt" sz="half" idx="10"/>
          </p:nvPr>
        </p:nvSpPr>
        <p:spPr/>
        <p:txBody>
          <a:bodyPr/>
          <a:lstStyle/>
          <a:p>
            <a:fld id="{85163F0B-A837-4169-A183-F2DE2BC9F4A7}" type="datetimeFigureOut">
              <a:rPr lang="en-US" smtClean="0"/>
              <a:t>5/19/2024</a:t>
            </a:fld>
            <a:endParaRPr lang="en-US"/>
          </a:p>
        </p:txBody>
      </p:sp>
      <p:sp>
        <p:nvSpPr>
          <p:cNvPr id="3" name="Footer Placeholder 2">
            <a:extLst>
              <a:ext uri="{FF2B5EF4-FFF2-40B4-BE49-F238E27FC236}">
                <a16:creationId xmlns:a16="http://schemas.microsoft.com/office/drawing/2014/main" id="{BE2B47D9-B469-BF65-3C20-761F568295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420A043-F6B3-FF31-C36A-3D21A590158C}"/>
              </a:ext>
            </a:extLst>
          </p:cNvPr>
          <p:cNvSpPr>
            <a:spLocks noGrp="1"/>
          </p:cNvSpPr>
          <p:nvPr>
            <p:ph type="sldNum" sz="quarter" idx="12"/>
          </p:nvPr>
        </p:nvSpPr>
        <p:spPr/>
        <p:txBody>
          <a:bodyPr/>
          <a:lstStyle/>
          <a:p>
            <a:fld id="{5F761734-0D93-4108-858A-637DC9F61551}" type="slidenum">
              <a:rPr lang="en-US" smtClean="0"/>
              <a:t>‹#›</a:t>
            </a:fld>
            <a:endParaRPr lang="en-US"/>
          </a:p>
        </p:txBody>
      </p:sp>
    </p:spTree>
    <p:extLst>
      <p:ext uri="{BB962C8B-B14F-4D97-AF65-F5344CB8AC3E}">
        <p14:creationId xmlns:p14="http://schemas.microsoft.com/office/powerpoint/2010/main" val="2773092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AC0C4-6979-857E-6EF4-D233744495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EF55C56-FA04-CD95-2383-A956B4F2B5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75BD86B-61C6-4981-E9D0-26C7BA5E2A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D1A85A-6A17-564B-E8A6-26016B55C47F}"/>
              </a:ext>
            </a:extLst>
          </p:cNvPr>
          <p:cNvSpPr>
            <a:spLocks noGrp="1"/>
          </p:cNvSpPr>
          <p:nvPr>
            <p:ph type="dt" sz="half" idx="10"/>
          </p:nvPr>
        </p:nvSpPr>
        <p:spPr/>
        <p:txBody>
          <a:bodyPr/>
          <a:lstStyle/>
          <a:p>
            <a:fld id="{85163F0B-A837-4169-A183-F2DE2BC9F4A7}" type="datetimeFigureOut">
              <a:rPr lang="en-US" smtClean="0"/>
              <a:t>5/19/2024</a:t>
            </a:fld>
            <a:endParaRPr lang="en-US"/>
          </a:p>
        </p:txBody>
      </p:sp>
      <p:sp>
        <p:nvSpPr>
          <p:cNvPr id="6" name="Footer Placeholder 5">
            <a:extLst>
              <a:ext uri="{FF2B5EF4-FFF2-40B4-BE49-F238E27FC236}">
                <a16:creationId xmlns:a16="http://schemas.microsoft.com/office/drawing/2014/main" id="{63747CFF-EB8E-651A-3CC5-3691571DD0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AF48B3-931C-9834-1270-7BD8E29B6427}"/>
              </a:ext>
            </a:extLst>
          </p:cNvPr>
          <p:cNvSpPr>
            <a:spLocks noGrp="1"/>
          </p:cNvSpPr>
          <p:nvPr>
            <p:ph type="sldNum" sz="quarter" idx="12"/>
          </p:nvPr>
        </p:nvSpPr>
        <p:spPr/>
        <p:txBody>
          <a:bodyPr/>
          <a:lstStyle/>
          <a:p>
            <a:fld id="{5F761734-0D93-4108-858A-637DC9F61551}" type="slidenum">
              <a:rPr lang="en-US" smtClean="0"/>
              <a:t>‹#›</a:t>
            </a:fld>
            <a:endParaRPr lang="en-US"/>
          </a:p>
        </p:txBody>
      </p:sp>
    </p:spTree>
    <p:extLst>
      <p:ext uri="{BB962C8B-B14F-4D97-AF65-F5344CB8AC3E}">
        <p14:creationId xmlns:p14="http://schemas.microsoft.com/office/powerpoint/2010/main" val="880301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1FC3F-A459-F481-42E0-FD43D8EEDD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0121E25-23F6-59D7-5B5C-E6A1A6C0EF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BA2BDC4-87C8-D744-D5C2-683151F73F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425197-DBA8-BBA2-3E09-D2B80897C1F8}"/>
              </a:ext>
            </a:extLst>
          </p:cNvPr>
          <p:cNvSpPr>
            <a:spLocks noGrp="1"/>
          </p:cNvSpPr>
          <p:nvPr>
            <p:ph type="dt" sz="half" idx="10"/>
          </p:nvPr>
        </p:nvSpPr>
        <p:spPr/>
        <p:txBody>
          <a:bodyPr/>
          <a:lstStyle/>
          <a:p>
            <a:fld id="{85163F0B-A837-4169-A183-F2DE2BC9F4A7}" type="datetimeFigureOut">
              <a:rPr lang="en-US" smtClean="0"/>
              <a:t>5/19/2024</a:t>
            </a:fld>
            <a:endParaRPr lang="en-US"/>
          </a:p>
        </p:txBody>
      </p:sp>
      <p:sp>
        <p:nvSpPr>
          <p:cNvPr id="6" name="Footer Placeholder 5">
            <a:extLst>
              <a:ext uri="{FF2B5EF4-FFF2-40B4-BE49-F238E27FC236}">
                <a16:creationId xmlns:a16="http://schemas.microsoft.com/office/drawing/2014/main" id="{719D2DFD-E307-32CC-AAA3-32DB77FDF7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716C67-9FEC-6D74-A042-F434E267EB4C}"/>
              </a:ext>
            </a:extLst>
          </p:cNvPr>
          <p:cNvSpPr>
            <a:spLocks noGrp="1"/>
          </p:cNvSpPr>
          <p:nvPr>
            <p:ph type="sldNum" sz="quarter" idx="12"/>
          </p:nvPr>
        </p:nvSpPr>
        <p:spPr/>
        <p:txBody>
          <a:bodyPr/>
          <a:lstStyle/>
          <a:p>
            <a:fld id="{5F761734-0D93-4108-858A-637DC9F61551}" type="slidenum">
              <a:rPr lang="en-US" smtClean="0"/>
              <a:t>‹#›</a:t>
            </a:fld>
            <a:endParaRPr lang="en-US"/>
          </a:p>
        </p:txBody>
      </p:sp>
    </p:spTree>
    <p:extLst>
      <p:ext uri="{BB962C8B-B14F-4D97-AF65-F5344CB8AC3E}">
        <p14:creationId xmlns:p14="http://schemas.microsoft.com/office/powerpoint/2010/main" val="1884418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F9898F-9DBF-5836-C379-2B444424C1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67D6F3C-0C8A-4D11-CF1A-791EC7B35A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2DB560-57BF-4FAA-91E9-52A31F6089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5163F0B-A837-4169-A183-F2DE2BC9F4A7}" type="datetimeFigureOut">
              <a:rPr lang="en-US" smtClean="0"/>
              <a:t>5/19/2024</a:t>
            </a:fld>
            <a:endParaRPr lang="en-US"/>
          </a:p>
        </p:txBody>
      </p:sp>
      <p:sp>
        <p:nvSpPr>
          <p:cNvPr id="5" name="Footer Placeholder 4">
            <a:extLst>
              <a:ext uri="{FF2B5EF4-FFF2-40B4-BE49-F238E27FC236}">
                <a16:creationId xmlns:a16="http://schemas.microsoft.com/office/drawing/2014/main" id="{918A74B7-11DF-3464-65E1-CBB32AAC66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EA4C289-450A-93E9-2D56-42B5B8351D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F761734-0D93-4108-858A-637DC9F61551}" type="slidenum">
              <a:rPr lang="en-US" smtClean="0"/>
              <a:t>‹#›</a:t>
            </a:fld>
            <a:endParaRPr lang="en-US"/>
          </a:p>
        </p:txBody>
      </p:sp>
    </p:spTree>
    <p:extLst>
      <p:ext uri="{BB962C8B-B14F-4D97-AF65-F5344CB8AC3E}">
        <p14:creationId xmlns:p14="http://schemas.microsoft.com/office/powerpoint/2010/main" val="482520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E0C2599C-0EB0-781A-2CAE-0A7E8C1D948D}"/>
              </a:ext>
            </a:extLst>
          </p:cNvPr>
          <p:cNvPicPr>
            <a:picLocks noChangeAspect="1"/>
          </p:cNvPicPr>
          <p:nvPr/>
        </p:nvPicPr>
        <p:blipFill rotWithShape="1">
          <a:blip r:embed="rId2">
            <a:alphaModFix amt="50000"/>
          </a:blip>
          <a:srcRect t="6979" b="2659"/>
          <a:stretch/>
        </p:blipFill>
        <p:spPr>
          <a:xfrm>
            <a:off x="20" y="10"/>
            <a:ext cx="12191979" cy="6857990"/>
          </a:xfrm>
          <a:prstGeom prst="rect">
            <a:avLst/>
          </a:prstGeom>
        </p:spPr>
      </p:pic>
      <p:sp>
        <p:nvSpPr>
          <p:cNvPr id="2" name="Title 1">
            <a:extLst>
              <a:ext uri="{FF2B5EF4-FFF2-40B4-BE49-F238E27FC236}">
                <a16:creationId xmlns:a16="http://schemas.microsoft.com/office/drawing/2014/main" id="{45853FB0-ACF5-F425-1137-0A656334CD95}"/>
              </a:ext>
            </a:extLst>
          </p:cNvPr>
          <p:cNvSpPr>
            <a:spLocks noGrp="1"/>
          </p:cNvSpPr>
          <p:nvPr>
            <p:ph type="ctrTitle"/>
          </p:nvPr>
        </p:nvSpPr>
        <p:spPr>
          <a:xfrm>
            <a:off x="1524000" y="1122362"/>
            <a:ext cx="9144000" cy="2900518"/>
          </a:xfrm>
        </p:spPr>
        <p:txBody>
          <a:bodyPr>
            <a:normAutofit/>
          </a:bodyPr>
          <a:lstStyle/>
          <a:p>
            <a:r>
              <a:rPr lang="en-US">
                <a:solidFill>
                  <a:srgbClr val="FFFFFF"/>
                </a:solidFill>
              </a:rPr>
              <a:t>Charlie Group</a:t>
            </a:r>
          </a:p>
        </p:txBody>
      </p:sp>
      <p:sp>
        <p:nvSpPr>
          <p:cNvPr id="3" name="Subtitle 2">
            <a:extLst>
              <a:ext uri="{FF2B5EF4-FFF2-40B4-BE49-F238E27FC236}">
                <a16:creationId xmlns:a16="http://schemas.microsoft.com/office/drawing/2014/main" id="{9D985397-9F45-57AC-2829-F866EE749C84}"/>
              </a:ext>
            </a:extLst>
          </p:cNvPr>
          <p:cNvSpPr>
            <a:spLocks noGrp="1"/>
          </p:cNvSpPr>
          <p:nvPr>
            <p:ph type="subTitle" idx="1"/>
          </p:nvPr>
        </p:nvSpPr>
        <p:spPr>
          <a:xfrm>
            <a:off x="1524000" y="4159404"/>
            <a:ext cx="9144000" cy="1098395"/>
          </a:xfrm>
        </p:spPr>
        <p:txBody>
          <a:bodyPr>
            <a:normAutofit/>
          </a:bodyPr>
          <a:lstStyle/>
          <a:p>
            <a:r>
              <a:rPr lang="en-US" sz="1700">
                <a:solidFill>
                  <a:srgbClr val="FFFFFF"/>
                </a:solidFill>
              </a:rPr>
              <a:t>Robert Stewart</a:t>
            </a:r>
          </a:p>
          <a:p>
            <a:r>
              <a:rPr lang="en-US" sz="1700">
                <a:solidFill>
                  <a:srgbClr val="FFFFFF"/>
                </a:solidFill>
              </a:rPr>
              <a:t>Juan Partida-Jacinto</a:t>
            </a:r>
          </a:p>
          <a:p>
            <a:r>
              <a:rPr lang="en-US" sz="1700">
                <a:solidFill>
                  <a:srgbClr val="FFFFFF"/>
                </a:solidFill>
              </a:rPr>
              <a:t>Sean Dudley</a:t>
            </a:r>
          </a:p>
        </p:txBody>
      </p:sp>
    </p:spTree>
    <p:extLst>
      <p:ext uri="{BB962C8B-B14F-4D97-AF65-F5344CB8AC3E}">
        <p14:creationId xmlns:p14="http://schemas.microsoft.com/office/powerpoint/2010/main" val="288068969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417C1-B645-92C8-3027-AE09B25797E7}"/>
              </a:ext>
            </a:extLst>
          </p:cNvPr>
          <p:cNvSpPr>
            <a:spLocks noGrp="1"/>
          </p:cNvSpPr>
          <p:nvPr>
            <p:ph type="title"/>
          </p:nvPr>
        </p:nvSpPr>
        <p:spPr>
          <a:xfrm>
            <a:off x="1471574" y="1176431"/>
            <a:ext cx="3600860" cy="2493695"/>
          </a:xfrm>
        </p:spPr>
        <p:txBody>
          <a:bodyPr>
            <a:normAutofit/>
          </a:bodyPr>
          <a:lstStyle/>
          <a:p>
            <a:pPr algn="ctr"/>
            <a:r>
              <a:rPr lang="en-US" sz="1600" dirty="0"/>
              <a:t>This report has been created for the user to enter in two date, which coincide with the </a:t>
            </a:r>
            <a:r>
              <a:rPr lang="en-US" sz="1600" dirty="0" err="1"/>
              <a:t>order_date</a:t>
            </a:r>
            <a:r>
              <a:rPr lang="en-US" sz="1600" dirty="0"/>
              <a:t> and the </a:t>
            </a:r>
            <a:r>
              <a:rPr lang="en-US" sz="1600" dirty="0" err="1"/>
              <a:t>received_date</a:t>
            </a:r>
            <a:r>
              <a:rPr lang="en-US" sz="1600" dirty="0"/>
              <a:t>. The user would also enter in which supply they were looking for, to see the current number of on-hand supplies.</a:t>
            </a:r>
            <a:br>
              <a:rPr lang="en-US" sz="1600" dirty="0"/>
            </a:br>
            <a:br>
              <a:rPr lang="en-US" sz="1600" dirty="0"/>
            </a:br>
            <a:endParaRPr lang="en-US" sz="1600" dirty="0"/>
          </a:p>
        </p:txBody>
      </p:sp>
      <p:sp>
        <p:nvSpPr>
          <p:cNvPr id="5" name="TextBox 4">
            <a:extLst>
              <a:ext uri="{FF2B5EF4-FFF2-40B4-BE49-F238E27FC236}">
                <a16:creationId xmlns:a16="http://schemas.microsoft.com/office/drawing/2014/main" id="{334CB3D8-2BD3-2AAB-F94F-5D20ABACA91E}"/>
              </a:ext>
            </a:extLst>
          </p:cNvPr>
          <p:cNvSpPr txBox="1"/>
          <p:nvPr/>
        </p:nvSpPr>
        <p:spPr>
          <a:xfrm>
            <a:off x="566803" y="341427"/>
            <a:ext cx="6093912" cy="830997"/>
          </a:xfrm>
          <a:prstGeom prst="rect">
            <a:avLst/>
          </a:prstGeom>
          <a:noFill/>
        </p:spPr>
        <p:txBody>
          <a:bodyPr wrap="square">
            <a:spAutoFit/>
          </a:bodyPr>
          <a:lstStyle/>
          <a:p>
            <a:r>
              <a:rPr lang="en-US" sz="2400" dirty="0"/>
              <a:t>query_3 Report – Monthly report for on hand supplies</a:t>
            </a:r>
          </a:p>
        </p:txBody>
      </p:sp>
      <p:pic>
        <p:nvPicPr>
          <p:cNvPr id="6" name="Picture 5">
            <a:extLst>
              <a:ext uri="{FF2B5EF4-FFF2-40B4-BE49-F238E27FC236}">
                <a16:creationId xmlns:a16="http://schemas.microsoft.com/office/drawing/2014/main" id="{FE5F8660-6DE8-276C-62F8-E65924263DB0}"/>
              </a:ext>
            </a:extLst>
          </p:cNvPr>
          <p:cNvPicPr>
            <a:picLocks noChangeAspect="1"/>
          </p:cNvPicPr>
          <p:nvPr/>
        </p:nvPicPr>
        <p:blipFill>
          <a:blip r:embed="rId2"/>
          <a:stretch>
            <a:fillRect/>
          </a:stretch>
        </p:blipFill>
        <p:spPr>
          <a:xfrm>
            <a:off x="5531955" y="864697"/>
            <a:ext cx="6552706" cy="2805429"/>
          </a:xfrm>
          <a:prstGeom prst="rect">
            <a:avLst/>
          </a:prstGeom>
        </p:spPr>
      </p:pic>
      <p:pic>
        <p:nvPicPr>
          <p:cNvPr id="7" name="Picture 6">
            <a:extLst>
              <a:ext uri="{FF2B5EF4-FFF2-40B4-BE49-F238E27FC236}">
                <a16:creationId xmlns:a16="http://schemas.microsoft.com/office/drawing/2014/main" id="{E712E4BE-3406-CBC3-2A9A-D86B8B3EAF8A}"/>
              </a:ext>
            </a:extLst>
          </p:cNvPr>
          <p:cNvPicPr>
            <a:picLocks noChangeAspect="1"/>
          </p:cNvPicPr>
          <p:nvPr/>
        </p:nvPicPr>
        <p:blipFill>
          <a:blip r:embed="rId3"/>
          <a:stretch>
            <a:fillRect/>
          </a:stretch>
        </p:blipFill>
        <p:spPr>
          <a:xfrm>
            <a:off x="2090403" y="3860929"/>
            <a:ext cx="7401596" cy="2655644"/>
          </a:xfrm>
          <a:prstGeom prst="rect">
            <a:avLst/>
          </a:prstGeom>
        </p:spPr>
      </p:pic>
    </p:spTree>
    <p:extLst>
      <p:ext uri="{BB962C8B-B14F-4D97-AF65-F5344CB8AC3E}">
        <p14:creationId xmlns:p14="http://schemas.microsoft.com/office/powerpoint/2010/main" val="1105623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A5FF2-9573-C0F7-7D6A-5C052C3AE3AA}"/>
              </a:ext>
            </a:extLst>
          </p:cNvPr>
          <p:cNvSpPr>
            <a:spLocks noGrp="1"/>
          </p:cNvSpPr>
          <p:nvPr>
            <p:ph type="title"/>
          </p:nvPr>
        </p:nvSpPr>
        <p:spPr>
          <a:xfrm>
            <a:off x="438102" y="365126"/>
            <a:ext cx="1861754" cy="669348"/>
          </a:xfrm>
        </p:spPr>
        <p:txBody>
          <a:bodyPr>
            <a:normAutofit fontScale="90000"/>
          </a:bodyPr>
          <a:lstStyle/>
          <a:p>
            <a:r>
              <a:rPr lang="en-US" spc="-150" dirty="0"/>
              <a:t>Report  2</a:t>
            </a:r>
          </a:p>
        </p:txBody>
      </p:sp>
      <p:sp>
        <p:nvSpPr>
          <p:cNvPr id="3" name="Content Placeholder 2">
            <a:extLst>
              <a:ext uri="{FF2B5EF4-FFF2-40B4-BE49-F238E27FC236}">
                <a16:creationId xmlns:a16="http://schemas.microsoft.com/office/drawing/2014/main" id="{BF79F2D7-7C87-2C94-143A-804421453AA6}"/>
              </a:ext>
            </a:extLst>
          </p:cNvPr>
          <p:cNvSpPr>
            <a:spLocks noGrp="1"/>
          </p:cNvSpPr>
          <p:nvPr>
            <p:ph idx="1"/>
          </p:nvPr>
        </p:nvSpPr>
        <p:spPr>
          <a:xfrm>
            <a:off x="438102" y="1034474"/>
            <a:ext cx="7480602" cy="932871"/>
          </a:xfrm>
        </p:spPr>
        <p:txBody>
          <a:bodyPr>
            <a:normAutofit/>
          </a:bodyPr>
          <a:lstStyle/>
          <a:p>
            <a:pPr marL="0" indent="0">
              <a:buNone/>
            </a:pPr>
            <a:r>
              <a:rPr lang="en-US" sz="2400" i="1" u="sng" kern="100" dirty="0">
                <a:solidFill>
                  <a:schemeClr val="tx2"/>
                </a:solidFill>
                <a:latin typeface="Aptos" panose="020B0004020202020204" pitchFamily="34" charset="0"/>
                <a:ea typeface="+mn-ea"/>
                <a:cs typeface="Times New Roman" panose="02020603050405020304" pitchFamily="18" charset="0"/>
              </a:rPr>
              <a:t>Query # 1 </a:t>
            </a:r>
            <a:r>
              <a:rPr lang="en-US" sz="2400" i="1" kern="100" dirty="0">
                <a:solidFill>
                  <a:schemeClr val="tx2"/>
                </a:solidFill>
                <a:latin typeface="Aptos" panose="020B0004020202020204" pitchFamily="34" charset="0"/>
                <a:ea typeface="+mn-ea"/>
                <a:cs typeface="Times New Roman" panose="02020603050405020304" pitchFamily="18" charset="0"/>
              </a:rPr>
              <a:t>- Wine Distribution Analysis Report</a:t>
            </a:r>
          </a:p>
          <a:p>
            <a:pPr marL="0" indent="0">
              <a:buNone/>
            </a:pPr>
            <a:r>
              <a:rPr lang="en-US" sz="2200" kern="1200" dirty="0">
                <a:solidFill>
                  <a:schemeClr val="tx2"/>
                </a:solidFill>
                <a:latin typeface="Aptos" panose="020B0004020202020204" pitchFamily="34" charset="0"/>
                <a:ea typeface="+mn-ea"/>
                <a:cs typeface="Times New Roman" panose="02020603050405020304" pitchFamily="18" charset="0"/>
              </a:rPr>
              <a:t>This report summarizes the total quantity sold for each wine</a:t>
            </a:r>
            <a:endParaRPr lang="en-US" sz="2200" kern="100" dirty="0">
              <a:solidFill>
                <a:schemeClr val="tx2"/>
              </a:solidFill>
              <a:latin typeface="Aptos" panose="020B0004020202020204" pitchFamily="34" charset="0"/>
              <a:ea typeface="+mn-ea"/>
              <a:cs typeface="Times New Roman" panose="02020603050405020304" pitchFamily="18" charset="0"/>
            </a:endParaRPr>
          </a:p>
          <a:p>
            <a:pPr marL="0" indent="0">
              <a:buNone/>
            </a:pPr>
            <a:endParaRPr lang="en-US" dirty="0"/>
          </a:p>
        </p:txBody>
      </p:sp>
      <p:pic>
        <p:nvPicPr>
          <p:cNvPr id="4" name="Picture 3" descr="A computer screen shot of text&#10;&#10;Description automatically generated">
            <a:extLst>
              <a:ext uri="{FF2B5EF4-FFF2-40B4-BE49-F238E27FC236}">
                <a16:creationId xmlns:a16="http://schemas.microsoft.com/office/drawing/2014/main" id="{A03B74E2-C7E0-0F6B-BE5A-2B578C1411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101" y="2171000"/>
            <a:ext cx="6387756" cy="2298039"/>
          </a:xfrm>
          <a:prstGeom prst="rect">
            <a:avLst/>
          </a:prstGeom>
        </p:spPr>
      </p:pic>
      <p:pic>
        <p:nvPicPr>
          <p:cNvPr id="8" name="Picture 7" descr="A screen shot of a black and white screen&#10;&#10;Description automatically generated">
            <a:extLst>
              <a:ext uri="{FF2B5EF4-FFF2-40B4-BE49-F238E27FC236}">
                <a16:creationId xmlns:a16="http://schemas.microsoft.com/office/drawing/2014/main" id="{F9E113BB-488A-BC7D-0F5B-3C9360C4B5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2539" y="3429000"/>
            <a:ext cx="3467584" cy="3019846"/>
          </a:xfrm>
          <a:prstGeom prst="rect">
            <a:avLst/>
          </a:prstGeom>
        </p:spPr>
      </p:pic>
      <p:cxnSp>
        <p:nvCxnSpPr>
          <p:cNvPr id="14" name="Connector: Elbow 13">
            <a:extLst>
              <a:ext uri="{FF2B5EF4-FFF2-40B4-BE49-F238E27FC236}">
                <a16:creationId xmlns:a16="http://schemas.microsoft.com/office/drawing/2014/main" id="{2C7E797B-0469-13D5-9302-DB627F61D3FF}"/>
              </a:ext>
            </a:extLst>
          </p:cNvPr>
          <p:cNvCxnSpPr>
            <a:cxnSpLocks/>
            <a:stCxn id="4" idx="2"/>
            <a:endCxn id="8" idx="1"/>
          </p:cNvCxnSpPr>
          <p:nvPr/>
        </p:nvCxnSpPr>
        <p:spPr>
          <a:xfrm rot="16200000" flipH="1">
            <a:off x="5477317" y="2623701"/>
            <a:ext cx="469884" cy="4160560"/>
          </a:xfrm>
          <a:prstGeom prst="bentConnector2">
            <a:avLst/>
          </a:prstGeom>
          <a:ln w="31750" cap="sq" cmpd="sng">
            <a:solidFill>
              <a:schemeClr val="tx1"/>
            </a:solidFill>
            <a:round/>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1970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A5FF2-9573-C0F7-7D6A-5C052C3AE3AA}"/>
              </a:ext>
            </a:extLst>
          </p:cNvPr>
          <p:cNvSpPr>
            <a:spLocks noGrp="1"/>
          </p:cNvSpPr>
          <p:nvPr>
            <p:ph type="title"/>
          </p:nvPr>
        </p:nvSpPr>
        <p:spPr>
          <a:xfrm>
            <a:off x="438102" y="365125"/>
            <a:ext cx="2844594" cy="673299"/>
          </a:xfrm>
        </p:spPr>
        <p:txBody>
          <a:bodyPr>
            <a:normAutofit/>
          </a:bodyPr>
          <a:lstStyle/>
          <a:p>
            <a:r>
              <a:rPr lang="en-US" sz="3800" spc="-150" dirty="0"/>
              <a:t>Report  2 cont.</a:t>
            </a:r>
          </a:p>
        </p:txBody>
      </p:sp>
      <p:sp>
        <p:nvSpPr>
          <p:cNvPr id="3" name="Content Placeholder 2">
            <a:extLst>
              <a:ext uri="{FF2B5EF4-FFF2-40B4-BE49-F238E27FC236}">
                <a16:creationId xmlns:a16="http://schemas.microsoft.com/office/drawing/2014/main" id="{BF79F2D7-7C87-2C94-143A-804421453AA6}"/>
              </a:ext>
            </a:extLst>
          </p:cNvPr>
          <p:cNvSpPr>
            <a:spLocks noGrp="1"/>
          </p:cNvSpPr>
          <p:nvPr>
            <p:ph idx="1"/>
          </p:nvPr>
        </p:nvSpPr>
        <p:spPr>
          <a:xfrm>
            <a:off x="438102" y="958918"/>
            <a:ext cx="7041690" cy="1235642"/>
          </a:xfrm>
        </p:spPr>
        <p:txBody>
          <a:bodyPr>
            <a:normAutofit fontScale="77500" lnSpcReduction="20000"/>
          </a:bodyPr>
          <a:lstStyle/>
          <a:p>
            <a:pPr marL="0" indent="0">
              <a:lnSpc>
                <a:spcPct val="120000"/>
              </a:lnSpc>
              <a:buNone/>
            </a:pPr>
            <a:r>
              <a:rPr lang="en-US" sz="3100" i="1" u="sng" kern="100" dirty="0">
                <a:solidFill>
                  <a:schemeClr val="tx2"/>
                </a:solidFill>
                <a:latin typeface="Aptos" panose="020B0004020202020204" pitchFamily="34" charset="0"/>
                <a:ea typeface="+mn-ea"/>
                <a:cs typeface="Times New Roman" panose="02020603050405020304" pitchFamily="18" charset="0"/>
              </a:rPr>
              <a:t>Query #2</a:t>
            </a:r>
            <a:r>
              <a:rPr lang="en-US" sz="3100" i="1" kern="100" dirty="0">
                <a:solidFill>
                  <a:schemeClr val="tx2"/>
                </a:solidFill>
                <a:latin typeface="Aptos" panose="020B0004020202020204" pitchFamily="34" charset="0"/>
                <a:ea typeface="+mn-ea"/>
                <a:cs typeface="Times New Roman" panose="02020603050405020304" pitchFamily="18" charset="0"/>
              </a:rPr>
              <a:t> – Inventory Control Analysis</a:t>
            </a:r>
          </a:p>
          <a:p>
            <a:pPr marL="0" indent="0">
              <a:lnSpc>
                <a:spcPct val="110000"/>
              </a:lnSpc>
              <a:buNone/>
            </a:pPr>
            <a:r>
              <a:rPr lang="en-US" kern="100" dirty="0">
                <a:solidFill>
                  <a:schemeClr val="tx1"/>
                </a:solidFill>
                <a:latin typeface="Aptos" panose="020B0004020202020204" pitchFamily="34" charset="0"/>
                <a:ea typeface="+mn-ea"/>
                <a:cs typeface="Times New Roman" panose="02020603050405020304" pitchFamily="18" charset="0"/>
              </a:rPr>
              <a:t>This report identifies which wines have not been sold and calculates the percentage of unsold wines.</a:t>
            </a:r>
          </a:p>
          <a:p>
            <a:pPr marL="0" indent="0">
              <a:buNone/>
            </a:pPr>
            <a:endParaRPr lang="en-US" dirty="0"/>
          </a:p>
        </p:txBody>
      </p:sp>
      <p:pic>
        <p:nvPicPr>
          <p:cNvPr id="29" name="Picture 28" descr="A screenshot of a graph&#10;&#10;Description automatically generated">
            <a:extLst>
              <a:ext uri="{FF2B5EF4-FFF2-40B4-BE49-F238E27FC236}">
                <a16:creationId xmlns:a16="http://schemas.microsoft.com/office/drawing/2014/main" id="{0D8EFDE4-011E-F184-79D8-994E26C3D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562" y="3954328"/>
            <a:ext cx="4445228" cy="2343270"/>
          </a:xfrm>
          <a:prstGeom prst="rect">
            <a:avLst/>
          </a:prstGeom>
        </p:spPr>
      </p:pic>
      <p:pic>
        <p:nvPicPr>
          <p:cNvPr id="31" name="Picture 30" descr="A screen shot of a computer&#10;&#10;Description automatically generated">
            <a:extLst>
              <a:ext uri="{FF2B5EF4-FFF2-40B4-BE49-F238E27FC236}">
                <a16:creationId xmlns:a16="http://schemas.microsoft.com/office/drawing/2014/main" id="{71793BEA-06C0-0481-4AE8-BE4E8752CB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102" y="2397441"/>
            <a:ext cx="5882326" cy="3113775"/>
          </a:xfrm>
          <a:prstGeom prst="rect">
            <a:avLst/>
          </a:prstGeom>
        </p:spPr>
      </p:pic>
      <p:cxnSp>
        <p:nvCxnSpPr>
          <p:cNvPr id="33" name="Connector: Elbow 32">
            <a:extLst>
              <a:ext uri="{FF2B5EF4-FFF2-40B4-BE49-F238E27FC236}">
                <a16:creationId xmlns:a16="http://schemas.microsoft.com/office/drawing/2014/main" id="{2EF1DFA5-0328-AED3-9E55-83701896F017}"/>
              </a:ext>
            </a:extLst>
          </p:cNvPr>
          <p:cNvCxnSpPr>
            <a:cxnSpLocks/>
            <a:stCxn id="31" idx="3"/>
            <a:endCxn id="29" idx="1"/>
          </p:cNvCxnSpPr>
          <p:nvPr/>
        </p:nvCxnSpPr>
        <p:spPr>
          <a:xfrm>
            <a:off x="6320428" y="3954329"/>
            <a:ext cx="1031134" cy="1171634"/>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831111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A5FF2-9573-C0F7-7D6A-5C052C3AE3AA}"/>
              </a:ext>
            </a:extLst>
          </p:cNvPr>
          <p:cNvSpPr>
            <a:spLocks noGrp="1"/>
          </p:cNvSpPr>
          <p:nvPr>
            <p:ph type="title"/>
          </p:nvPr>
        </p:nvSpPr>
        <p:spPr>
          <a:xfrm>
            <a:off x="438102" y="365125"/>
            <a:ext cx="2844594" cy="673299"/>
          </a:xfrm>
        </p:spPr>
        <p:txBody>
          <a:bodyPr>
            <a:normAutofit fontScale="90000"/>
          </a:bodyPr>
          <a:lstStyle/>
          <a:p>
            <a:r>
              <a:rPr lang="en-US" spc="-150" dirty="0"/>
              <a:t>Report 2 cont.</a:t>
            </a:r>
          </a:p>
        </p:txBody>
      </p:sp>
      <p:sp>
        <p:nvSpPr>
          <p:cNvPr id="3" name="Content Placeholder 2">
            <a:extLst>
              <a:ext uri="{FF2B5EF4-FFF2-40B4-BE49-F238E27FC236}">
                <a16:creationId xmlns:a16="http://schemas.microsoft.com/office/drawing/2014/main" id="{BF79F2D7-7C87-2C94-143A-804421453AA6}"/>
              </a:ext>
            </a:extLst>
          </p:cNvPr>
          <p:cNvSpPr>
            <a:spLocks noGrp="1"/>
          </p:cNvSpPr>
          <p:nvPr>
            <p:ph idx="1"/>
          </p:nvPr>
        </p:nvSpPr>
        <p:spPr>
          <a:xfrm>
            <a:off x="438102" y="1038424"/>
            <a:ext cx="7471458" cy="1356039"/>
          </a:xfrm>
        </p:spPr>
        <p:txBody>
          <a:bodyPr>
            <a:normAutofit fontScale="85000" lnSpcReduction="10000"/>
          </a:bodyPr>
          <a:lstStyle/>
          <a:p>
            <a:pPr marL="0" indent="0">
              <a:lnSpc>
                <a:spcPct val="120000"/>
              </a:lnSpc>
              <a:buNone/>
            </a:pPr>
            <a:r>
              <a:rPr lang="en-US" i="1" u="sng" kern="100" dirty="0">
                <a:latin typeface="Aptos" panose="020B0004020202020204" pitchFamily="34" charset="0"/>
                <a:ea typeface="+mn-ea"/>
                <a:cs typeface="Times New Roman" panose="02020603050405020304" pitchFamily="18" charset="0"/>
              </a:rPr>
              <a:t>Query # 3 </a:t>
            </a:r>
            <a:r>
              <a:rPr lang="en-US" i="1" kern="100" dirty="0">
                <a:latin typeface="Aptos" panose="020B0004020202020204" pitchFamily="34" charset="0"/>
                <a:ea typeface="+mn-ea"/>
                <a:cs typeface="Times New Roman" panose="02020603050405020304" pitchFamily="18" charset="0"/>
              </a:rPr>
              <a:t>- Wine Distribution Mapping</a:t>
            </a:r>
          </a:p>
          <a:p>
            <a:pPr marL="0" indent="0">
              <a:buNone/>
            </a:pPr>
            <a:r>
              <a:rPr lang="en-US" sz="2600" dirty="0"/>
              <a:t>Maps distributors to the wines they distribute and shows the quantity sold and the percentage of total sales.</a:t>
            </a:r>
          </a:p>
        </p:txBody>
      </p:sp>
      <p:pic>
        <p:nvPicPr>
          <p:cNvPr id="6" name="Picture 5" descr="A black and white table with numbers and text&#10;&#10;Description automatically generated">
            <a:extLst>
              <a:ext uri="{FF2B5EF4-FFF2-40B4-BE49-F238E27FC236}">
                <a16:creationId xmlns:a16="http://schemas.microsoft.com/office/drawing/2014/main" id="{014340ED-0FBE-3A42-94DE-ED249FEE56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6826" y="3776472"/>
            <a:ext cx="4736366" cy="2764018"/>
          </a:xfrm>
          <a:prstGeom prst="rect">
            <a:avLst/>
          </a:prstGeom>
        </p:spPr>
      </p:pic>
      <p:pic>
        <p:nvPicPr>
          <p:cNvPr id="5" name="Picture 4" descr="A screen shot of a computer code&#10;&#10;Description automatically generated">
            <a:extLst>
              <a:ext uri="{FF2B5EF4-FFF2-40B4-BE49-F238E27FC236}">
                <a16:creationId xmlns:a16="http://schemas.microsoft.com/office/drawing/2014/main" id="{E1956998-E863-B818-842F-F2CB44C0E4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992" y="2394463"/>
            <a:ext cx="6410498" cy="1876081"/>
          </a:xfrm>
          <a:prstGeom prst="rect">
            <a:avLst/>
          </a:prstGeom>
        </p:spPr>
      </p:pic>
      <p:cxnSp>
        <p:nvCxnSpPr>
          <p:cNvPr id="13" name="Connector: Elbow 12">
            <a:extLst>
              <a:ext uri="{FF2B5EF4-FFF2-40B4-BE49-F238E27FC236}">
                <a16:creationId xmlns:a16="http://schemas.microsoft.com/office/drawing/2014/main" id="{BF35A128-805F-4908-F1AD-B1E13E8A8295}"/>
              </a:ext>
            </a:extLst>
          </p:cNvPr>
          <p:cNvCxnSpPr>
            <a:cxnSpLocks/>
            <a:stCxn id="5" idx="2"/>
            <a:endCxn id="6" idx="1"/>
          </p:cNvCxnSpPr>
          <p:nvPr/>
        </p:nvCxnSpPr>
        <p:spPr>
          <a:xfrm rot="16200000" flipH="1">
            <a:off x="4899565" y="2971219"/>
            <a:ext cx="887937" cy="3486585"/>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81414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A5FF2-9573-C0F7-7D6A-5C052C3AE3AA}"/>
              </a:ext>
            </a:extLst>
          </p:cNvPr>
          <p:cNvSpPr>
            <a:spLocks noGrp="1"/>
          </p:cNvSpPr>
          <p:nvPr>
            <p:ph type="title"/>
          </p:nvPr>
        </p:nvSpPr>
        <p:spPr>
          <a:xfrm>
            <a:off x="438102" y="365125"/>
            <a:ext cx="2844594" cy="673299"/>
          </a:xfrm>
        </p:spPr>
        <p:txBody>
          <a:bodyPr>
            <a:normAutofit fontScale="90000"/>
          </a:bodyPr>
          <a:lstStyle/>
          <a:p>
            <a:r>
              <a:rPr lang="en-US" spc="-150" dirty="0"/>
              <a:t>Report 2 cont.</a:t>
            </a:r>
          </a:p>
        </p:txBody>
      </p:sp>
      <p:sp>
        <p:nvSpPr>
          <p:cNvPr id="3" name="Content Placeholder 2">
            <a:extLst>
              <a:ext uri="{FF2B5EF4-FFF2-40B4-BE49-F238E27FC236}">
                <a16:creationId xmlns:a16="http://schemas.microsoft.com/office/drawing/2014/main" id="{BF79F2D7-7C87-2C94-143A-804421453AA6}"/>
              </a:ext>
            </a:extLst>
          </p:cNvPr>
          <p:cNvSpPr>
            <a:spLocks noGrp="1"/>
          </p:cNvSpPr>
          <p:nvPr>
            <p:ph idx="1"/>
          </p:nvPr>
        </p:nvSpPr>
        <p:spPr>
          <a:xfrm>
            <a:off x="438102" y="1038424"/>
            <a:ext cx="7498890" cy="1356039"/>
          </a:xfrm>
        </p:spPr>
        <p:txBody>
          <a:bodyPr>
            <a:normAutofit fontScale="92500" lnSpcReduction="20000"/>
          </a:bodyPr>
          <a:lstStyle/>
          <a:p>
            <a:pPr marL="0" indent="0">
              <a:lnSpc>
                <a:spcPct val="120000"/>
              </a:lnSpc>
              <a:buNone/>
            </a:pPr>
            <a:r>
              <a:rPr lang="en-US" sz="2600" i="1" u="sng" kern="100" dirty="0">
                <a:latin typeface="Aptos" panose="020B0004020202020204" pitchFamily="34" charset="0"/>
                <a:ea typeface="+mn-ea"/>
                <a:cs typeface="Times New Roman" panose="02020603050405020304" pitchFamily="18" charset="0"/>
              </a:rPr>
              <a:t>Query # 4 </a:t>
            </a:r>
            <a:r>
              <a:rPr lang="en-US" sz="2600" i="1" kern="100" dirty="0">
                <a:latin typeface="Aptos" panose="020B0004020202020204" pitchFamily="34" charset="0"/>
                <a:ea typeface="+mn-ea"/>
                <a:cs typeface="Times New Roman" panose="02020603050405020304" pitchFamily="18" charset="0"/>
              </a:rPr>
              <a:t>– Individual Distributor Sales Report</a:t>
            </a:r>
          </a:p>
          <a:p>
            <a:pPr marL="0" indent="0">
              <a:lnSpc>
                <a:spcPct val="120000"/>
              </a:lnSpc>
              <a:buNone/>
            </a:pPr>
            <a:r>
              <a:rPr lang="en-US" sz="2400" kern="100" dirty="0">
                <a:latin typeface="Aptos" panose="020B0004020202020204" pitchFamily="34" charset="0"/>
                <a:ea typeface="+mn-ea"/>
                <a:cs typeface="Times New Roman" panose="02020603050405020304" pitchFamily="18" charset="0"/>
              </a:rPr>
              <a:t>Identifies </a:t>
            </a:r>
            <a:r>
              <a:rPr lang="en-US" sz="2400" kern="100" dirty="0">
                <a:latin typeface="Aptos" panose="020B0004020202020204" pitchFamily="34" charset="0"/>
                <a:cs typeface="Times New Roman" panose="02020603050405020304" pitchFamily="18" charset="0"/>
              </a:rPr>
              <a:t>wines , distributors, quantities , and shows unsold wine percentage.</a:t>
            </a:r>
          </a:p>
          <a:p>
            <a:pPr marL="0" indent="0">
              <a:lnSpc>
                <a:spcPct val="120000"/>
              </a:lnSpc>
              <a:buNone/>
            </a:pPr>
            <a:endParaRPr lang="en-US" sz="2600" kern="100" dirty="0">
              <a:latin typeface="Aptos" panose="020B0004020202020204" pitchFamily="34" charset="0"/>
              <a:ea typeface="+mn-ea"/>
              <a:cs typeface="Times New Roman" panose="02020603050405020304" pitchFamily="18" charset="0"/>
            </a:endParaRPr>
          </a:p>
        </p:txBody>
      </p:sp>
      <p:pic>
        <p:nvPicPr>
          <p:cNvPr id="9" name="Picture 8" descr="A computer screen shot of a black screen&#10;&#10;Description automatically generated">
            <a:extLst>
              <a:ext uri="{FF2B5EF4-FFF2-40B4-BE49-F238E27FC236}">
                <a16:creationId xmlns:a16="http://schemas.microsoft.com/office/drawing/2014/main" id="{C7A92271-6155-605F-C817-25E68A59AC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102" y="2394463"/>
            <a:ext cx="6328458" cy="2561519"/>
          </a:xfrm>
          <a:prstGeom prst="rect">
            <a:avLst/>
          </a:prstGeom>
        </p:spPr>
      </p:pic>
      <p:pic>
        <p:nvPicPr>
          <p:cNvPr id="24" name="Picture 23" descr="A screenshot of a computer&#10;&#10;Description automatically generated">
            <a:extLst>
              <a:ext uri="{FF2B5EF4-FFF2-40B4-BE49-F238E27FC236}">
                <a16:creationId xmlns:a16="http://schemas.microsoft.com/office/drawing/2014/main" id="{6900945F-9714-711E-13CF-D03EF13869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1486" y="2518127"/>
            <a:ext cx="4886149" cy="3890822"/>
          </a:xfrm>
          <a:prstGeom prst="rect">
            <a:avLst/>
          </a:prstGeom>
        </p:spPr>
      </p:pic>
      <p:cxnSp>
        <p:nvCxnSpPr>
          <p:cNvPr id="26" name="Connector: Elbow 25">
            <a:extLst>
              <a:ext uri="{FF2B5EF4-FFF2-40B4-BE49-F238E27FC236}">
                <a16:creationId xmlns:a16="http://schemas.microsoft.com/office/drawing/2014/main" id="{4669D0CF-8C10-91D7-C0F7-625536397CE2}"/>
              </a:ext>
            </a:extLst>
          </p:cNvPr>
          <p:cNvCxnSpPr>
            <a:cxnSpLocks/>
            <a:stCxn id="9" idx="2"/>
            <a:endCxn id="24" idx="1"/>
          </p:cNvCxnSpPr>
          <p:nvPr/>
        </p:nvCxnSpPr>
        <p:spPr>
          <a:xfrm rot="5400000" flipH="1" flipV="1">
            <a:off x="5060686" y="3005182"/>
            <a:ext cx="492444" cy="3409155"/>
          </a:xfrm>
          <a:prstGeom prst="bentConnector4">
            <a:avLst>
              <a:gd name="adj1" fmla="val -46422"/>
              <a:gd name="adj2" fmla="val 96408"/>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469189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A5FF2-9573-C0F7-7D6A-5C052C3AE3AA}"/>
              </a:ext>
            </a:extLst>
          </p:cNvPr>
          <p:cNvSpPr>
            <a:spLocks noGrp="1"/>
          </p:cNvSpPr>
          <p:nvPr>
            <p:ph type="title"/>
          </p:nvPr>
        </p:nvSpPr>
        <p:spPr>
          <a:xfrm>
            <a:off x="438102" y="365125"/>
            <a:ext cx="2844594" cy="673299"/>
          </a:xfrm>
        </p:spPr>
        <p:txBody>
          <a:bodyPr>
            <a:normAutofit fontScale="90000"/>
          </a:bodyPr>
          <a:lstStyle/>
          <a:p>
            <a:r>
              <a:rPr lang="en-US" spc="-150" dirty="0"/>
              <a:t>Report 2 cont.</a:t>
            </a:r>
          </a:p>
        </p:txBody>
      </p:sp>
      <p:sp>
        <p:nvSpPr>
          <p:cNvPr id="3" name="Content Placeholder 2">
            <a:extLst>
              <a:ext uri="{FF2B5EF4-FFF2-40B4-BE49-F238E27FC236}">
                <a16:creationId xmlns:a16="http://schemas.microsoft.com/office/drawing/2014/main" id="{BF79F2D7-7C87-2C94-143A-804421453AA6}"/>
              </a:ext>
            </a:extLst>
          </p:cNvPr>
          <p:cNvSpPr>
            <a:spLocks noGrp="1"/>
          </p:cNvSpPr>
          <p:nvPr>
            <p:ph idx="1"/>
          </p:nvPr>
        </p:nvSpPr>
        <p:spPr>
          <a:xfrm>
            <a:off x="438102" y="1038424"/>
            <a:ext cx="6328458" cy="1056029"/>
          </a:xfrm>
        </p:spPr>
        <p:txBody>
          <a:bodyPr>
            <a:normAutofit/>
          </a:bodyPr>
          <a:lstStyle/>
          <a:p>
            <a:pPr marL="0" indent="0">
              <a:lnSpc>
                <a:spcPct val="110000"/>
              </a:lnSpc>
              <a:buNone/>
            </a:pPr>
            <a:r>
              <a:rPr lang="en-US" sz="2400" i="1" u="sng" kern="100" dirty="0">
                <a:latin typeface="Aptos" panose="020B0004020202020204" pitchFamily="34" charset="0"/>
                <a:ea typeface="+mn-ea"/>
                <a:cs typeface="Times New Roman" panose="02020603050405020304" pitchFamily="18" charset="0"/>
              </a:rPr>
              <a:t>Query # 5 </a:t>
            </a:r>
            <a:r>
              <a:rPr lang="en-US" sz="2400" i="1" kern="100" dirty="0">
                <a:latin typeface="Aptos" panose="020B0004020202020204" pitchFamily="34" charset="0"/>
                <a:ea typeface="+mn-ea"/>
                <a:cs typeface="Times New Roman" panose="02020603050405020304" pitchFamily="18" charset="0"/>
              </a:rPr>
              <a:t>– Inventory Turnover Rate</a:t>
            </a:r>
          </a:p>
          <a:p>
            <a:pPr marL="0" indent="0">
              <a:lnSpc>
                <a:spcPct val="110000"/>
              </a:lnSpc>
              <a:buNone/>
            </a:pPr>
            <a:r>
              <a:rPr lang="en-US" sz="2200" kern="100" dirty="0">
                <a:latin typeface="Aptos" panose="020B0004020202020204" pitchFamily="34" charset="0"/>
                <a:cs typeface="Times New Roman" panose="02020603050405020304" pitchFamily="18" charset="0"/>
              </a:rPr>
              <a:t>Analyzes the inventory turnover rate for each wine.</a:t>
            </a:r>
          </a:p>
          <a:p>
            <a:pPr marL="0" indent="0">
              <a:lnSpc>
                <a:spcPct val="120000"/>
              </a:lnSpc>
              <a:buNone/>
            </a:pPr>
            <a:endParaRPr lang="en-US" sz="2600" kern="100" dirty="0">
              <a:latin typeface="Aptos" panose="020B0004020202020204" pitchFamily="34" charset="0"/>
              <a:ea typeface="+mn-ea"/>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27FCD9F9-B1A2-0B25-26CA-E53E24E793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1941" y="3267695"/>
            <a:ext cx="5019089" cy="2991703"/>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E055666F-A928-8FD5-9CA7-F89C61E55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102" y="2166634"/>
            <a:ext cx="6155106" cy="3263206"/>
          </a:xfrm>
          <a:prstGeom prst="rect">
            <a:avLst/>
          </a:prstGeom>
        </p:spPr>
      </p:pic>
      <p:cxnSp>
        <p:nvCxnSpPr>
          <p:cNvPr id="10" name="Connector: Elbow 9">
            <a:extLst>
              <a:ext uri="{FF2B5EF4-FFF2-40B4-BE49-F238E27FC236}">
                <a16:creationId xmlns:a16="http://schemas.microsoft.com/office/drawing/2014/main" id="{B54CA363-2AEF-1464-45CF-1371AFCB7EBC}"/>
              </a:ext>
            </a:extLst>
          </p:cNvPr>
          <p:cNvCxnSpPr>
            <a:cxnSpLocks/>
            <a:stCxn id="7" idx="2"/>
            <a:endCxn id="5" idx="1"/>
          </p:cNvCxnSpPr>
          <p:nvPr/>
        </p:nvCxnSpPr>
        <p:spPr>
          <a:xfrm rot="5400000" flipH="1" flipV="1">
            <a:off x="4930651" y="3348551"/>
            <a:ext cx="666293" cy="3496286"/>
          </a:xfrm>
          <a:prstGeom prst="bentConnector4">
            <a:avLst>
              <a:gd name="adj1" fmla="val -34309"/>
              <a:gd name="adj2" fmla="val 94012"/>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9459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A5FF2-9573-C0F7-7D6A-5C052C3AE3AA}"/>
              </a:ext>
            </a:extLst>
          </p:cNvPr>
          <p:cNvSpPr>
            <a:spLocks noGrp="1"/>
          </p:cNvSpPr>
          <p:nvPr>
            <p:ph type="title"/>
          </p:nvPr>
        </p:nvSpPr>
        <p:spPr>
          <a:xfrm>
            <a:off x="438102" y="365125"/>
            <a:ext cx="2844594" cy="673299"/>
          </a:xfrm>
        </p:spPr>
        <p:txBody>
          <a:bodyPr>
            <a:normAutofit fontScale="90000"/>
          </a:bodyPr>
          <a:lstStyle/>
          <a:p>
            <a:r>
              <a:rPr lang="en-US" spc="-150" dirty="0"/>
              <a:t>Report 2 cont.</a:t>
            </a:r>
          </a:p>
        </p:txBody>
      </p:sp>
      <p:sp>
        <p:nvSpPr>
          <p:cNvPr id="3" name="Content Placeholder 2">
            <a:extLst>
              <a:ext uri="{FF2B5EF4-FFF2-40B4-BE49-F238E27FC236}">
                <a16:creationId xmlns:a16="http://schemas.microsoft.com/office/drawing/2014/main" id="{BF79F2D7-7C87-2C94-143A-804421453AA6}"/>
              </a:ext>
            </a:extLst>
          </p:cNvPr>
          <p:cNvSpPr>
            <a:spLocks noGrp="1"/>
          </p:cNvSpPr>
          <p:nvPr>
            <p:ph idx="1"/>
          </p:nvPr>
        </p:nvSpPr>
        <p:spPr>
          <a:xfrm>
            <a:off x="438102" y="1038425"/>
            <a:ext cx="6666786" cy="1101272"/>
          </a:xfrm>
        </p:spPr>
        <p:txBody>
          <a:bodyPr>
            <a:normAutofit/>
          </a:bodyPr>
          <a:lstStyle/>
          <a:p>
            <a:pPr marL="0" indent="0">
              <a:lnSpc>
                <a:spcPct val="120000"/>
              </a:lnSpc>
              <a:buNone/>
            </a:pPr>
            <a:r>
              <a:rPr lang="en-US" sz="2600" i="1" u="sng" kern="100" dirty="0">
                <a:latin typeface="Aptos" panose="020B0004020202020204" pitchFamily="34" charset="0"/>
                <a:ea typeface="+mn-ea"/>
                <a:cs typeface="Times New Roman" panose="02020603050405020304" pitchFamily="18" charset="0"/>
              </a:rPr>
              <a:t>Query # </a:t>
            </a:r>
            <a:r>
              <a:rPr lang="en-US" sz="2600" i="1" u="sng" kern="100" dirty="0">
                <a:latin typeface="Aptos" panose="020B0004020202020204" pitchFamily="34" charset="0"/>
                <a:cs typeface="Times New Roman" panose="02020603050405020304" pitchFamily="18" charset="0"/>
              </a:rPr>
              <a:t>6</a:t>
            </a:r>
            <a:r>
              <a:rPr lang="en-US" sz="2600" i="1" u="sng" kern="100" dirty="0">
                <a:latin typeface="Aptos" panose="020B0004020202020204" pitchFamily="34" charset="0"/>
                <a:ea typeface="+mn-ea"/>
                <a:cs typeface="Times New Roman" panose="02020603050405020304" pitchFamily="18" charset="0"/>
              </a:rPr>
              <a:t> </a:t>
            </a:r>
            <a:r>
              <a:rPr lang="en-US" sz="2600" i="1" kern="100" dirty="0">
                <a:latin typeface="Aptos" panose="020B0004020202020204" pitchFamily="34" charset="0"/>
                <a:ea typeface="+mn-ea"/>
                <a:cs typeface="Times New Roman" panose="02020603050405020304" pitchFamily="18" charset="0"/>
              </a:rPr>
              <a:t>– Average Distributor Order Size</a:t>
            </a:r>
          </a:p>
          <a:p>
            <a:pPr marL="0" indent="0">
              <a:buNone/>
            </a:pPr>
            <a:r>
              <a:rPr lang="en-US" sz="2200" dirty="0"/>
              <a:t>Calculates the average order size for each distributor.</a:t>
            </a:r>
          </a:p>
        </p:txBody>
      </p:sp>
      <p:pic>
        <p:nvPicPr>
          <p:cNvPr id="4" name="Picture 3" descr="A screen shot of a computer&#10;&#10;Description automatically generated">
            <a:extLst>
              <a:ext uri="{FF2B5EF4-FFF2-40B4-BE49-F238E27FC236}">
                <a16:creationId xmlns:a16="http://schemas.microsoft.com/office/drawing/2014/main" id="{5640E30A-A0B3-E747-3A29-D87AD24E9D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101" y="2337407"/>
            <a:ext cx="6296633" cy="3073579"/>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E9020B9B-1D3C-F754-0723-14721385EA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9857" y="3761027"/>
            <a:ext cx="3132456" cy="2410364"/>
          </a:xfrm>
          <a:prstGeom prst="rect">
            <a:avLst/>
          </a:prstGeom>
        </p:spPr>
      </p:pic>
      <p:cxnSp>
        <p:nvCxnSpPr>
          <p:cNvPr id="17" name="Connector: Elbow 16">
            <a:extLst>
              <a:ext uri="{FF2B5EF4-FFF2-40B4-BE49-F238E27FC236}">
                <a16:creationId xmlns:a16="http://schemas.microsoft.com/office/drawing/2014/main" id="{92EF2BC1-5EB9-77CF-FD52-DFB589782150}"/>
              </a:ext>
            </a:extLst>
          </p:cNvPr>
          <p:cNvCxnSpPr>
            <a:cxnSpLocks/>
            <a:stCxn id="4" idx="3"/>
            <a:endCxn id="15" idx="1"/>
          </p:cNvCxnSpPr>
          <p:nvPr/>
        </p:nvCxnSpPr>
        <p:spPr>
          <a:xfrm>
            <a:off x="6734734" y="3874197"/>
            <a:ext cx="1655123" cy="1092012"/>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878515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A5FF2-9573-C0F7-7D6A-5C052C3AE3AA}"/>
              </a:ext>
            </a:extLst>
          </p:cNvPr>
          <p:cNvSpPr>
            <a:spLocks noGrp="1"/>
          </p:cNvSpPr>
          <p:nvPr>
            <p:ph type="title"/>
          </p:nvPr>
        </p:nvSpPr>
        <p:spPr>
          <a:xfrm>
            <a:off x="438102" y="365125"/>
            <a:ext cx="2844594" cy="673299"/>
          </a:xfrm>
        </p:spPr>
        <p:txBody>
          <a:bodyPr>
            <a:normAutofit fontScale="90000"/>
          </a:bodyPr>
          <a:lstStyle/>
          <a:p>
            <a:r>
              <a:rPr lang="en-US" spc="-150" dirty="0"/>
              <a:t>Report 2 cont.</a:t>
            </a:r>
          </a:p>
        </p:txBody>
      </p:sp>
      <p:sp>
        <p:nvSpPr>
          <p:cNvPr id="3" name="Content Placeholder 2">
            <a:extLst>
              <a:ext uri="{FF2B5EF4-FFF2-40B4-BE49-F238E27FC236}">
                <a16:creationId xmlns:a16="http://schemas.microsoft.com/office/drawing/2014/main" id="{BF79F2D7-7C87-2C94-143A-804421453AA6}"/>
              </a:ext>
            </a:extLst>
          </p:cNvPr>
          <p:cNvSpPr>
            <a:spLocks noGrp="1"/>
          </p:cNvSpPr>
          <p:nvPr>
            <p:ph idx="1"/>
          </p:nvPr>
        </p:nvSpPr>
        <p:spPr>
          <a:xfrm>
            <a:off x="438102" y="1038425"/>
            <a:ext cx="7471458" cy="1118000"/>
          </a:xfrm>
        </p:spPr>
        <p:txBody>
          <a:bodyPr>
            <a:normAutofit/>
          </a:bodyPr>
          <a:lstStyle/>
          <a:p>
            <a:pPr marL="0" indent="0">
              <a:lnSpc>
                <a:spcPct val="120000"/>
              </a:lnSpc>
              <a:buNone/>
            </a:pPr>
            <a:r>
              <a:rPr lang="en-US" sz="2600" i="1" u="sng" kern="100" dirty="0">
                <a:latin typeface="Aptos" panose="020B0004020202020204" pitchFamily="34" charset="0"/>
                <a:ea typeface="+mn-ea"/>
                <a:cs typeface="Times New Roman" panose="02020603050405020304" pitchFamily="18" charset="0"/>
              </a:rPr>
              <a:t>Query # </a:t>
            </a:r>
            <a:r>
              <a:rPr lang="en-US" sz="2600" i="1" u="sng" kern="100" dirty="0">
                <a:latin typeface="Aptos" panose="020B0004020202020204" pitchFamily="34" charset="0"/>
                <a:cs typeface="Times New Roman" panose="02020603050405020304" pitchFamily="18" charset="0"/>
              </a:rPr>
              <a:t>7</a:t>
            </a:r>
            <a:r>
              <a:rPr lang="en-US" sz="2600" i="1" u="sng" kern="100" dirty="0">
                <a:latin typeface="Aptos" panose="020B0004020202020204" pitchFamily="34" charset="0"/>
                <a:ea typeface="+mn-ea"/>
                <a:cs typeface="Times New Roman" panose="02020603050405020304" pitchFamily="18" charset="0"/>
              </a:rPr>
              <a:t> </a:t>
            </a:r>
            <a:r>
              <a:rPr lang="en-US" sz="2600" i="1" kern="100" dirty="0">
                <a:latin typeface="Aptos" panose="020B0004020202020204" pitchFamily="34" charset="0"/>
                <a:ea typeface="+mn-ea"/>
                <a:cs typeface="Times New Roman" panose="02020603050405020304" pitchFamily="18" charset="0"/>
              </a:rPr>
              <a:t>– Sales Revenue by Wine</a:t>
            </a:r>
          </a:p>
          <a:p>
            <a:pPr marL="0" indent="0">
              <a:buNone/>
            </a:pPr>
            <a:r>
              <a:rPr lang="en-US" sz="2400" dirty="0"/>
              <a:t>Analyzes total sales revenue generated by each wine.</a:t>
            </a:r>
          </a:p>
        </p:txBody>
      </p:sp>
      <p:pic>
        <p:nvPicPr>
          <p:cNvPr id="4" name="Picture 3" descr="A computer screen with text on it&#10;&#10;Description automatically generated">
            <a:extLst>
              <a:ext uri="{FF2B5EF4-FFF2-40B4-BE49-F238E27FC236}">
                <a16:creationId xmlns:a16="http://schemas.microsoft.com/office/drawing/2014/main" id="{DBDF7AA7-40A3-C0E4-E017-7285B8E3C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102" y="2156425"/>
            <a:ext cx="6578020" cy="3313373"/>
          </a:xfrm>
          <a:prstGeom prst="rect">
            <a:avLst/>
          </a:prstGeom>
        </p:spPr>
      </p:pic>
      <p:pic>
        <p:nvPicPr>
          <p:cNvPr id="7" name="Picture 6" descr="A screenshot of a computer screen&#10;&#10;Description automatically generated">
            <a:extLst>
              <a:ext uri="{FF2B5EF4-FFF2-40B4-BE49-F238E27FC236}">
                <a16:creationId xmlns:a16="http://schemas.microsoft.com/office/drawing/2014/main" id="{2BC69E2D-7029-EFB0-DE91-73F7B4DAE8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9026" y="3870141"/>
            <a:ext cx="2856779" cy="2293470"/>
          </a:xfrm>
          <a:prstGeom prst="rect">
            <a:avLst/>
          </a:prstGeom>
        </p:spPr>
      </p:pic>
      <p:cxnSp>
        <p:nvCxnSpPr>
          <p:cNvPr id="9" name="Connector: Elbow 8">
            <a:extLst>
              <a:ext uri="{FF2B5EF4-FFF2-40B4-BE49-F238E27FC236}">
                <a16:creationId xmlns:a16="http://schemas.microsoft.com/office/drawing/2014/main" id="{1DE22689-E7AF-FED1-F57B-96457D14B55D}"/>
              </a:ext>
            </a:extLst>
          </p:cNvPr>
          <p:cNvCxnSpPr>
            <a:cxnSpLocks/>
            <a:endCxn id="7" idx="1"/>
          </p:cNvCxnSpPr>
          <p:nvPr/>
        </p:nvCxnSpPr>
        <p:spPr>
          <a:xfrm>
            <a:off x="7016122" y="3813111"/>
            <a:ext cx="1222904" cy="1203765"/>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8926152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A5FF2-9573-C0F7-7D6A-5C052C3AE3AA}"/>
              </a:ext>
            </a:extLst>
          </p:cNvPr>
          <p:cNvSpPr>
            <a:spLocks noGrp="1"/>
          </p:cNvSpPr>
          <p:nvPr>
            <p:ph type="title"/>
          </p:nvPr>
        </p:nvSpPr>
        <p:spPr>
          <a:xfrm>
            <a:off x="438102" y="365125"/>
            <a:ext cx="2844594" cy="673299"/>
          </a:xfrm>
        </p:spPr>
        <p:txBody>
          <a:bodyPr>
            <a:normAutofit fontScale="90000"/>
          </a:bodyPr>
          <a:lstStyle/>
          <a:p>
            <a:r>
              <a:rPr lang="en-US" spc="-150" dirty="0"/>
              <a:t>Report 2 cont.</a:t>
            </a:r>
          </a:p>
        </p:txBody>
      </p:sp>
      <p:sp>
        <p:nvSpPr>
          <p:cNvPr id="3" name="Content Placeholder 2">
            <a:extLst>
              <a:ext uri="{FF2B5EF4-FFF2-40B4-BE49-F238E27FC236}">
                <a16:creationId xmlns:a16="http://schemas.microsoft.com/office/drawing/2014/main" id="{BF79F2D7-7C87-2C94-143A-804421453AA6}"/>
              </a:ext>
            </a:extLst>
          </p:cNvPr>
          <p:cNvSpPr>
            <a:spLocks noGrp="1"/>
          </p:cNvSpPr>
          <p:nvPr>
            <p:ph idx="1"/>
          </p:nvPr>
        </p:nvSpPr>
        <p:spPr>
          <a:xfrm>
            <a:off x="438102" y="1038425"/>
            <a:ext cx="6264450" cy="1118000"/>
          </a:xfrm>
        </p:spPr>
        <p:txBody>
          <a:bodyPr>
            <a:normAutofit/>
          </a:bodyPr>
          <a:lstStyle/>
          <a:p>
            <a:pPr marL="0" indent="0">
              <a:lnSpc>
                <a:spcPct val="120000"/>
              </a:lnSpc>
              <a:buNone/>
            </a:pPr>
            <a:r>
              <a:rPr lang="en-US" sz="2600" i="1" u="sng" kern="100" dirty="0">
                <a:latin typeface="Aptos" panose="020B0004020202020204" pitchFamily="34" charset="0"/>
                <a:ea typeface="+mn-ea"/>
                <a:cs typeface="Times New Roman" panose="02020603050405020304" pitchFamily="18" charset="0"/>
              </a:rPr>
              <a:t>Query # 8 </a:t>
            </a:r>
            <a:r>
              <a:rPr lang="en-US" sz="2600" i="1" kern="100" dirty="0">
                <a:latin typeface="Aptos" panose="020B0004020202020204" pitchFamily="34" charset="0"/>
                <a:ea typeface="+mn-ea"/>
                <a:cs typeface="Times New Roman" panose="02020603050405020304" pitchFamily="18" charset="0"/>
              </a:rPr>
              <a:t>– Annual Sales Trends </a:t>
            </a:r>
          </a:p>
          <a:p>
            <a:pPr marL="0" indent="0">
              <a:buNone/>
            </a:pPr>
            <a:r>
              <a:rPr lang="en-US" sz="2400" dirty="0"/>
              <a:t>Analyzes sales trends over time for each wine.</a:t>
            </a:r>
          </a:p>
        </p:txBody>
      </p:sp>
      <p:cxnSp>
        <p:nvCxnSpPr>
          <p:cNvPr id="9" name="Connector: Elbow 8">
            <a:extLst>
              <a:ext uri="{FF2B5EF4-FFF2-40B4-BE49-F238E27FC236}">
                <a16:creationId xmlns:a16="http://schemas.microsoft.com/office/drawing/2014/main" id="{1DE22689-E7AF-FED1-F57B-96457D14B55D}"/>
              </a:ext>
            </a:extLst>
          </p:cNvPr>
          <p:cNvCxnSpPr>
            <a:cxnSpLocks/>
            <a:stCxn id="22" idx="3"/>
            <a:endCxn id="10" idx="1"/>
          </p:cNvCxnSpPr>
          <p:nvPr/>
        </p:nvCxnSpPr>
        <p:spPr>
          <a:xfrm flipV="1">
            <a:off x="6096000" y="3835342"/>
            <a:ext cx="2123630" cy="394557"/>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pic>
        <p:nvPicPr>
          <p:cNvPr id="22" name="Picture 21" descr="A computer screen shot of a code&#10;&#10;Description automatically generated">
            <a:extLst>
              <a:ext uri="{FF2B5EF4-FFF2-40B4-BE49-F238E27FC236}">
                <a16:creationId xmlns:a16="http://schemas.microsoft.com/office/drawing/2014/main" id="{173C031F-D3BF-4ED0-E7A1-D8CD2734B9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360" y="2348449"/>
            <a:ext cx="5658640" cy="3762900"/>
          </a:xfrm>
          <a:prstGeom prst="rect">
            <a:avLst/>
          </a:prstGeom>
        </p:spPr>
      </p:pic>
      <p:pic>
        <p:nvPicPr>
          <p:cNvPr id="10" name="Picture 9" descr="A black background with white text&#10;&#10;Description automatically generated">
            <a:extLst>
              <a:ext uri="{FF2B5EF4-FFF2-40B4-BE49-F238E27FC236}">
                <a16:creationId xmlns:a16="http://schemas.microsoft.com/office/drawing/2014/main" id="{A4C167DD-2D48-23C6-5627-E3486DAC21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9630" y="1129864"/>
            <a:ext cx="3534268" cy="5410955"/>
          </a:xfrm>
          <a:prstGeom prst="rect">
            <a:avLst/>
          </a:prstGeom>
        </p:spPr>
      </p:pic>
    </p:spTree>
    <p:extLst>
      <p:ext uri="{BB962C8B-B14F-4D97-AF65-F5344CB8AC3E}">
        <p14:creationId xmlns:p14="http://schemas.microsoft.com/office/powerpoint/2010/main" val="671208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A5FF2-9573-C0F7-7D6A-5C052C3AE3AA}"/>
              </a:ext>
            </a:extLst>
          </p:cNvPr>
          <p:cNvSpPr>
            <a:spLocks noGrp="1"/>
          </p:cNvSpPr>
          <p:nvPr>
            <p:ph type="title"/>
          </p:nvPr>
        </p:nvSpPr>
        <p:spPr>
          <a:xfrm>
            <a:off x="438102" y="365125"/>
            <a:ext cx="2844594" cy="673299"/>
          </a:xfrm>
        </p:spPr>
        <p:txBody>
          <a:bodyPr>
            <a:normAutofit fontScale="90000"/>
          </a:bodyPr>
          <a:lstStyle/>
          <a:p>
            <a:r>
              <a:rPr lang="en-US" spc="-150" dirty="0"/>
              <a:t>Report 2 cont.</a:t>
            </a:r>
          </a:p>
        </p:txBody>
      </p:sp>
      <p:sp>
        <p:nvSpPr>
          <p:cNvPr id="3" name="Content Placeholder 2">
            <a:extLst>
              <a:ext uri="{FF2B5EF4-FFF2-40B4-BE49-F238E27FC236}">
                <a16:creationId xmlns:a16="http://schemas.microsoft.com/office/drawing/2014/main" id="{BF79F2D7-7C87-2C94-143A-804421453AA6}"/>
              </a:ext>
            </a:extLst>
          </p:cNvPr>
          <p:cNvSpPr>
            <a:spLocks noGrp="1"/>
          </p:cNvSpPr>
          <p:nvPr>
            <p:ph idx="1"/>
          </p:nvPr>
        </p:nvSpPr>
        <p:spPr>
          <a:xfrm>
            <a:off x="438102" y="1038425"/>
            <a:ext cx="6840522" cy="1118000"/>
          </a:xfrm>
        </p:spPr>
        <p:txBody>
          <a:bodyPr>
            <a:normAutofit fontScale="85000" lnSpcReduction="10000"/>
          </a:bodyPr>
          <a:lstStyle/>
          <a:p>
            <a:pPr marL="0" indent="0">
              <a:lnSpc>
                <a:spcPct val="120000"/>
              </a:lnSpc>
              <a:buNone/>
            </a:pPr>
            <a:r>
              <a:rPr lang="en-US" sz="2600" i="1" u="sng" kern="100" dirty="0">
                <a:latin typeface="Aptos" panose="020B0004020202020204" pitchFamily="34" charset="0"/>
                <a:ea typeface="+mn-ea"/>
                <a:cs typeface="Times New Roman" panose="02020603050405020304" pitchFamily="18" charset="0"/>
              </a:rPr>
              <a:t>Query # 9 </a:t>
            </a:r>
            <a:r>
              <a:rPr lang="en-US" sz="2600" i="1" kern="100" dirty="0">
                <a:latin typeface="Aptos" panose="020B0004020202020204" pitchFamily="34" charset="0"/>
                <a:ea typeface="+mn-ea"/>
                <a:cs typeface="Times New Roman" panose="02020603050405020304" pitchFamily="18" charset="0"/>
              </a:rPr>
              <a:t>– Average Order Size by Distributor</a:t>
            </a:r>
          </a:p>
          <a:p>
            <a:pPr marL="0" indent="0">
              <a:lnSpc>
                <a:spcPct val="120000"/>
              </a:lnSpc>
              <a:buNone/>
            </a:pPr>
            <a:r>
              <a:rPr lang="en-US" sz="2600" i="1" kern="100" dirty="0">
                <a:latin typeface="Aptos" panose="020B0004020202020204" pitchFamily="34" charset="0"/>
                <a:ea typeface="+mn-ea"/>
                <a:cs typeface="Times New Roman" panose="02020603050405020304" pitchFamily="18" charset="0"/>
              </a:rPr>
              <a:t>Calculates the average order size for each distributor.</a:t>
            </a:r>
          </a:p>
        </p:txBody>
      </p:sp>
      <p:cxnSp>
        <p:nvCxnSpPr>
          <p:cNvPr id="9" name="Connector: Elbow 8">
            <a:extLst>
              <a:ext uri="{FF2B5EF4-FFF2-40B4-BE49-F238E27FC236}">
                <a16:creationId xmlns:a16="http://schemas.microsoft.com/office/drawing/2014/main" id="{1DE22689-E7AF-FED1-F57B-96457D14B55D}"/>
              </a:ext>
            </a:extLst>
          </p:cNvPr>
          <p:cNvCxnSpPr>
            <a:cxnSpLocks/>
            <a:stCxn id="7" idx="3"/>
            <a:endCxn id="13" idx="1"/>
          </p:cNvCxnSpPr>
          <p:nvPr/>
        </p:nvCxnSpPr>
        <p:spPr>
          <a:xfrm>
            <a:off x="6699216" y="3619465"/>
            <a:ext cx="1953378" cy="1104241"/>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pic>
        <p:nvPicPr>
          <p:cNvPr id="7" name="Picture 6" descr="A computer screen with text&#10;&#10;Description automatically generated">
            <a:extLst>
              <a:ext uri="{FF2B5EF4-FFF2-40B4-BE49-F238E27FC236}">
                <a16:creationId xmlns:a16="http://schemas.microsoft.com/office/drawing/2014/main" id="{133FD50E-94AA-D85A-E46B-1F9D593ED1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102" y="2166813"/>
            <a:ext cx="6261114" cy="2905304"/>
          </a:xfrm>
          <a:prstGeom prst="rect">
            <a:avLst/>
          </a:prstGeom>
        </p:spPr>
      </p:pic>
      <p:pic>
        <p:nvPicPr>
          <p:cNvPr id="13" name="Picture 12" descr="A screenshot of a computer screen&#10;&#10;Description automatically generated">
            <a:extLst>
              <a:ext uri="{FF2B5EF4-FFF2-40B4-BE49-F238E27FC236}">
                <a16:creationId xmlns:a16="http://schemas.microsoft.com/office/drawing/2014/main" id="{50AFD7E8-DC8F-6EF4-8FAE-59F8172E47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2594" y="3594836"/>
            <a:ext cx="2934109" cy="2257740"/>
          </a:xfrm>
          <a:prstGeom prst="rect">
            <a:avLst/>
          </a:prstGeom>
        </p:spPr>
      </p:pic>
    </p:spTree>
    <p:extLst>
      <p:ext uri="{BB962C8B-B14F-4D97-AF65-F5344CB8AC3E}">
        <p14:creationId xmlns:p14="http://schemas.microsoft.com/office/powerpoint/2010/main" val="1930204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E61B563-A4B2-5783-81AF-A2A053D747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5352229"/>
            <a:ext cx="12192000" cy="1519356"/>
            <a:chOff x="0" y="-29768"/>
            <a:chExt cx="12202174" cy="1519356"/>
          </a:xfrm>
        </p:grpSpPr>
        <p:sp>
          <p:nvSpPr>
            <p:cNvPr id="11" name="Rectangle 10">
              <a:extLst>
                <a:ext uri="{FF2B5EF4-FFF2-40B4-BE49-F238E27FC236}">
                  <a16:creationId xmlns:a16="http://schemas.microsoft.com/office/drawing/2014/main" id="{40633BBC-8C60-7DC4-F0CC-CE32251096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CC98078-F2A2-725C-ED61-320B63B69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289101" y="-1429602"/>
              <a:ext cx="1507122" cy="4319024"/>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1CD4C03-24F0-57A9-530E-8F2ABABDC5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80884" y="-2910652"/>
              <a:ext cx="1519356" cy="7281123"/>
            </a:xfrm>
            <a:prstGeom prst="rect">
              <a:avLst/>
            </a:prstGeom>
            <a:gradFill>
              <a:gsLst>
                <a:gs pos="29000">
                  <a:schemeClr val="accent5">
                    <a:lumMod val="60000"/>
                    <a:lumOff val="40000"/>
                    <a:alpha val="0"/>
                  </a:schemeClr>
                </a:gs>
                <a:gs pos="100000">
                  <a:schemeClr val="accent5">
                    <a:lumMod val="75000"/>
                    <a:alpha val="7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2D20EB0-05D8-A61D-CA4B-DF433A811A73}"/>
              </a:ext>
            </a:extLst>
          </p:cNvPr>
          <p:cNvSpPr>
            <a:spLocks noGrp="1"/>
          </p:cNvSpPr>
          <p:nvPr>
            <p:ph type="title"/>
          </p:nvPr>
        </p:nvSpPr>
        <p:spPr>
          <a:xfrm>
            <a:off x="838200" y="5609902"/>
            <a:ext cx="10663518" cy="979157"/>
          </a:xfrm>
        </p:spPr>
        <p:txBody>
          <a:bodyPr vert="horz" lIns="91440" tIns="45720" rIns="91440" bIns="45720" rtlCol="0" anchor="ctr">
            <a:normAutofit/>
          </a:bodyPr>
          <a:lstStyle/>
          <a:p>
            <a:pPr algn="ctr"/>
            <a:r>
              <a:rPr lang="en-US" sz="3200" dirty="0">
                <a:solidFill>
                  <a:srgbClr val="FFFFFF"/>
                </a:solidFill>
              </a:rPr>
              <a:t>Bacchus Winery Case Study</a:t>
            </a:r>
          </a:p>
        </p:txBody>
      </p:sp>
      <p:pic>
        <p:nvPicPr>
          <p:cNvPr id="5" name="Content Placeholder 4" descr="Barrels in distillery">
            <a:extLst>
              <a:ext uri="{FF2B5EF4-FFF2-40B4-BE49-F238E27FC236}">
                <a16:creationId xmlns:a16="http://schemas.microsoft.com/office/drawing/2014/main" id="{67C2372F-4ACB-6DC4-E6C8-3BCD56390E4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7987" b="16246"/>
          <a:stretch/>
        </p:blipFill>
        <p:spPr>
          <a:xfrm>
            <a:off x="1" y="10"/>
            <a:ext cx="12191998" cy="5352218"/>
          </a:xfrm>
          <a:prstGeom prst="rect">
            <a:avLst/>
          </a:prstGeom>
        </p:spPr>
      </p:pic>
    </p:spTree>
    <p:extLst>
      <p:ext uri="{BB962C8B-B14F-4D97-AF65-F5344CB8AC3E}">
        <p14:creationId xmlns:p14="http://schemas.microsoft.com/office/powerpoint/2010/main" val="665220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A5FF2-9573-C0F7-7D6A-5C052C3AE3AA}"/>
              </a:ext>
            </a:extLst>
          </p:cNvPr>
          <p:cNvSpPr>
            <a:spLocks noGrp="1"/>
          </p:cNvSpPr>
          <p:nvPr>
            <p:ph type="title"/>
          </p:nvPr>
        </p:nvSpPr>
        <p:spPr>
          <a:xfrm>
            <a:off x="438102" y="365125"/>
            <a:ext cx="2844594" cy="673299"/>
          </a:xfrm>
        </p:spPr>
        <p:txBody>
          <a:bodyPr>
            <a:normAutofit fontScale="90000"/>
          </a:bodyPr>
          <a:lstStyle/>
          <a:p>
            <a:r>
              <a:rPr lang="en-US" spc="-150" dirty="0"/>
              <a:t>Report 2 cont.</a:t>
            </a:r>
          </a:p>
        </p:txBody>
      </p:sp>
      <p:sp>
        <p:nvSpPr>
          <p:cNvPr id="3" name="Content Placeholder 2">
            <a:extLst>
              <a:ext uri="{FF2B5EF4-FFF2-40B4-BE49-F238E27FC236}">
                <a16:creationId xmlns:a16="http://schemas.microsoft.com/office/drawing/2014/main" id="{BF79F2D7-7C87-2C94-143A-804421453AA6}"/>
              </a:ext>
            </a:extLst>
          </p:cNvPr>
          <p:cNvSpPr>
            <a:spLocks noGrp="1"/>
          </p:cNvSpPr>
          <p:nvPr>
            <p:ph idx="1"/>
          </p:nvPr>
        </p:nvSpPr>
        <p:spPr>
          <a:xfrm>
            <a:off x="438102" y="1038425"/>
            <a:ext cx="7471458" cy="1118000"/>
          </a:xfrm>
        </p:spPr>
        <p:txBody>
          <a:bodyPr>
            <a:normAutofit fontScale="92500"/>
          </a:bodyPr>
          <a:lstStyle/>
          <a:p>
            <a:pPr marL="0" indent="0">
              <a:lnSpc>
                <a:spcPct val="120000"/>
              </a:lnSpc>
              <a:buNone/>
            </a:pPr>
            <a:r>
              <a:rPr lang="en-US" sz="2600" i="1" u="sng" kern="100" dirty="0">
                <a:latin typeface="Aptos" panose="020B0004020202020204" pitchFamily="34" charset="0"/>
                <a:ea typeface="+mn-ea"/>
                <a:cs typeface="Times New Roman" panose="02020603050405020304" pitchFamily="18" charset="0"/>
              </a:rPr>
              <a:t>Query # 10 </a:t>
            </a:r>
            <a:r>
              <a:rPr lang="en-US" sz="2600" i="1" kern="100" dirty="0">
                <a:latin typeface="Aptos" panose="020B0004020202020204" pitchFamily="34" charset="0"/>
                <a:ea typeface="+mn-ea"/>
                <a:cs typeface="Times New Roman" panose="02020603050405020304" pitchFamily="18" charset="0"/>
              </a:rPr>
              <a:t>– Sales Revenue by Wine</a:t>
            </a:r>
          </a:p>
          <a:p>
            <a:pPr marL="0" indent="0">
              <a:buNone/>
            </a:pPr>
            <a:r>
              <a:rPr lang="en-US" sz="2400" dirty="0"/>
              <a:t>Analyzes total net sales revenue generated by each wine.</a:t>
            </a:r>
          </a:p>
        </p:txBody>
      </p:sp>
      <p:pic>
        <p:nvPicPr>
          <p:cNvPr id="4" name="Picture 3" descr="A computer screen with text on it&#10;&#10;Description automatically generated">
            <a:extLst>
              <a:ext uri="{FF2B5EF4-FFF2-40B4-BE49-F238E27FC236}">
                <a16:creationId xmlns:a16="http://schemas.microsoft.com/office/drawing/2014/main" id="{DBDF7AA7-40A3-C0E4-E017-7285B8E3C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102" y="2156425"/>
            <a:ext cx="6578020" cy="3313373"/>
          </a:xfrm>
          <a:prstGeom prst="rect">
            <a:avLst/>
          </a:prstGeom>
        </p:spPr>
      </p:pic>
      <p:pic>
        <p:nvPicPr>
          <p:cNvPr id="7" name="Picture 6" descr="A screenshot of a computer screen&#10;&#10;Description automatically generated">
            <a:extLst>
              <a:ext uri="{FF2B5EF4-FFF2-40B4-BE49-F238E27FC236}">
                <a16:creationId xmlns:a16="http://schemas.microsoft.com/office/drawing/2014/main" id="{2BC69E2D-7029-EFB0-DE91-73F7B4DAE8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6810" y="4043877"/>
            <a:ext cx="2856779" cy="2293470"/>
          </a:xfrm>
          <a:prstGeom prst="rect">
            <a:avLst/>
          </a:prstGeom>
        </p:spPr>
      </p:pic>
      <p:cxnSp>
        <p:nvCxnSpPr>
          <p:cNvPr id="9" name="Connector: Elbow 8">
            <a:extLst>
              <a:ext uri="{FF2B5EF4-FFF2-40B4-BE49-F238E27FC236}">
                <a16:creationId xmlns:a16="http://schemas.microsoft.com/office/drawing/2014/main" id="{1DE22689-E7AF-FED1-F57B-96457D14B55D}"/>
              </a:ext>
            </a:extLst>
          </p:cNvPr>
          <p:cNvCxnSpPr>
            <a:cxnSpLocks/>
            <a:stCxn id="4" idx="3"/>
            <a:endCxn id="7" idx="1"/>
          </p:cNvCxnSpPr>
          <p:nvPr/>
        </p:nvCxnSpPr>
        <p:spPr>
          <a:xfrm>
            <a:off x="7016122" y="3813112"/>
            <a:ext cx="1780688" cy="1377500"/>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130309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C7873DA-DDF5-2C12-E9D7-FF62B425266B}"/>
              </a:ext>
            </a:extLst>
          </p:cNvPr>
          <p:cNvSpPr txBox="1"/>
          <p:nvPr/>
        </p:nvSpPr>
        <p:spPr>
          <a:xfrm>
            <a:off x="630936" y="457200"/>
            <a:ext cx="4343400" cy="1929384"/>
          </a:xfrm>
          <a:prstGeom prst="rect">
            <a:avLst/>
          </a:prstGeom>
        </p:spPr>
        <p:txBody>
          <a:bodyPr vert="horz" lIns="91440" tIns="45720" rIns="91440" bIns="45720" rtlCol="0" anchor="ctr">
            <a:normAutofit/>
          </a:bodyPr>
          <a:lstStyle/>
          <a:p>
            <a:pPr>
              <a:lnSpc>
                <a:spcPct val="90000"/>
              </a:lnSpc>
              <a:spcBef>
                <a:spcPct val="0"/>
              </a:spcBef>
              <a:spcAft>
                <a:spcPts val="600"/>
              </a:spcAft>
            </a:pPr>
            <a:r>
              <a:rPr kumimoji="0" lang="en-US" sz="4800" b="0" i="0" u="none" strike="noStrike" cap="none" spc="0" normalizeH="0" baseline="0" noProof="0" dirty="0">
                <a:ln>
                  <a:noFill/>
                </a:ln>
                <a:effectLst/>
                <a:uLnTx/>
                <a:uFillTx/>
                <a:latin typeface="+mj-lt"/>
                <a:ea typeface="+mj-ea"/>
                <a:cs typeface="+mj-cs"/>
              </a:rPr>
              <a:t>Report 3</a:t>
            </a:r>
            <a:r>
              <a:rPr lang="en-US" sz="4800" dirty="0">
                <a:latin typeface="+mj-lt"/>
                <a:ea typeface="+mj-ea"/>
                <a:cs typeface="+mj-cs"/>
              </a:rPr>
              <a:t> </a:t>
            </a:r>
          </a:p>
        </p:txBody>
      </p:sp>
      <p:sp>
        <p:nvSpPr>
          <p:cNvPr id="17"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8">
            <a:extLst>
              <a:ext uri="{FF2B5EF4-FFF2-40B4-BE49-F238E27FC236}">
                <a16:creationId xmlns:a16="http://schemas.microsoft.com/office/drawing/2014/main" id="{B7DD21FD-2379-7045-ED5B-9979275CD566}"/>
              </a:ext>
            </a:extLst>
          </p:cNvPr>
          <p:cNvSpPr txBox="1">
            <a:spLocks/>
          </p:cNvSpPr>
          <p:nvPr/>
        </p:nvSpPr>
        <p:spPr>
          <a:xfrm>
            <a:off x="6226629" y="644652"/>
            <a:ext cx="5203369" cy="5712605"/>
          </a:xfrm>
          <a:prstGeom prst="rect">
            <a:avLst/>
          </a:prstGeom>
        </p:spPr>
        <p:txBody>
          <a:bodyPr vert="horz" lIns="0" tIns="0" rIns="0" bIns="0" rtlCol="0">
            <a:noAutofit/>
          </a:bodyPr>
          <a:lstStyle>
            <a:lvl1pPr marL="0" indent="0" algn="l" defTabSz="914400" rtl="0" eaLnBrk="1" latinLnBrk="0" hangingPunct="1">
              <a:lnSpc>
                <a:spcPct val="110000"/>
              </a:lnSpc>
              <a:spcBef>
                <a:spcPts val="10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2pPr>
            <a:lvl3pPr marL="457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4pPr>
            <a:lvl5pPr marL="9144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i="1" kern="100" dirty="0">
                <a:latin typeface="Aptos" panose="020B0004020202020204" pitchFamily="34" charset="0"/>
                <a:cs typeface="Times New Roman" panose="02020603050405020304" pitchFamily="18" charset="0"/>
              </a:rPr>
              <a:t>Hours Worked</a:t>
            </a:r>
            <a:r>
              <a:rPr lang="en-US" sz="1400" b="1" i="1" kern="100" dirty="0">
                <a:solidFill>
                  <a:schemeClr val="tx1"/>
                </a:solidFill>
                <a:latin typeface="Aptos" panose="020B0004020202020204" pitchFamily="34" charset="0"/>
                <a:ea typeface="+mn-ea"/>
                <a:cs typeface="Times New Roman" panose="02020603050405020304" pitchFamily="18" charset="0"/>
              </a:rPr>
              <a:t> Report</a:t>
            </a:r>
            <a:endParaRPr lang="en-US" sz="1400" kern="100" dirty="0">
              <a:solidFill>
                <a:schemeClr val="tx1"/>
              </a:solidFill>
              <a:latin typeface="Aptos" panose="020B0004020202020204" pitchFamily="34"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endParaRPr kumimoji="0" lang="en-US" sz="1400" b="1" i="0" u="none" strike="noStrike" kern="1200" cap="none" spc="0" normalizeH="0" baseline="0" noProof="0" dirty="0">
              <a:ln>
                <a:noFill/>
              </a:ln>
              <a:solidFill>
                <a:sysClr val="windowText" lastClr="000000"/>
              </a:solidFill>
              <a:effectLst/>
              <a:uLnTx/>
              <a:uFillTx/>
              <a:latin typeface="Univers"/>
              <a:ea typeface="+mn-ea"/>
              <a:cs typeface="+mn-cs"/>
            </a:endParaRPr>
          </a:p>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ysClr val="windowText" lastClr="000000"/>
                </a:solidFill>
                <a:effectLst/>
                <a:uLnTx/>
                <a:uFillTx/>
                <a:latin typeface="Univers"/>
                <a:ea typeface="+mn-ea"/>
                <a:cs typeface="+mn-cs"/>
              </a:rPr>
              <a:t>Description: </a:t>
            </a:r>
            <a:r>
              <a:rPr kumimoji="0" lang="en-US" sz="1400" b="0" i="0" u="none" strike="noStrike" kern="1200" cap="none" spc="0" normalizeH="0" baseline="0" noProof="0" dirty="0">
                <a:ln>
                  <a:noFill/>
                </a:ln>
                <a:solidFill>
                  <a:sysClr val="windowText" lastClr="000000"/>
                </a:solidFill>
                <a:effectLst/>
                <a:uLnTx/>
                <a:uFillTx/>
                <a:latin typeface="Univers"/>
                <a:ea typeface="+mn-ea"/>
                <a:cs typeface="+mn-cs"/>
              </a:rPr>
              <a:t>This query is useful for getting a clear overview of employee work hours, both total and average per quarter, which can help in assessing planning.</a:t>
            </a:r>
          </a:p>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sysClr val="windowText" lastClr="000000"/>
              </a:solidFill>
              <a:effectLst/>
              <a:uLnTx/>
              <a:uFillTx/>
              <a:latin typeface="Univers"/>
              <a:ea typeface="+mn-ea"/>
              <a:cs typeface="+mn-cs"/>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ysClr val="windowText" lastClr="000000"/>
                </a:solidFill>
                <a:effectLst/>
                <a:uLnTx/>
                <a:uFillTx/>
                <a:latin typeface="Univers"/>
                <a:ea typeface="+mn-ea"/>
                <a:cs typeface="+mn-cs"/>
              </a:rPr>
              <a:t>Query: </a:t>
            </a:r>
            <a:r>
              <a:rPr kumimoji="0" lang="en-US" sz="1400" b="0" i="0" u="none" strike="noStrike" kern="1200" cap="none" spc="0" normalizeH="0" baseline="0" noProof="0" dirty="0">
                <a:ln>
                  <a:noFill/>
                </a:ln>
                <a:solidFill>
                  <a:sysClr val="windowText" lastClr="000000"/>
                </a:solidFill>
                <a:effectLst/>
                <a:uLnTx/>
                <a:uFillTx/>
                <a:latin typeface="Univers"/>
                <a:ea typeface="+mn-ea"/>
                <a:cs typeface="+mn-cs"/>
              </a:rPr>
              <a:t>SELECT CONCAT(employees.first_name, ' ', employees.last_name) AS employee_name, </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ysClr val="windowText" lastClr="000000"/>
                </a:solidFill>
                <a:effectLst/>
                <a:uLnTx/>
                <a:uFillTx/>
                <a:latin typeface="Univers"/>
                <a:ea typeface="+mn-ea"/>
                <a:cs typeface="+mn-cs"/>
              </a:rPr>
              <a:t>ROUND(SUM(Work.hours_worked), 2) AS total_hours,</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ysClr val="windowText" lastClr="000000"/>
                </a:solidFill>
                <a:effectLst/>
                <a:uLnTx/>
                <a:uFillTx/>
                <a:latin typeface="Univers"/>
                <a:ea typeface="+mn-ea"/>
                <a:cs typeface="+mn-cs"/>
              </a:rPr>
              <a:t>ROUND(SUM(Work.hours_worked) / COUNT(DISTINCT Work.quarter), 2) AS average_hours_per_quarter</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ysClr val="windowText" lastClr="000000"/>
                </a:solidFill>
                <a:effectLst/>
                <a:uLnTx/>
                <a:uFillTx/>
                <a:latin typeface="Univers"/>
                <a:ea typeface="+mn-ea"/>
                <a:cs typeface="+mn-cs"/>
              </a:rPr>
              <a:t>FROM Work</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ysClr val="windowText" lastClr="000000"/>
                </a:solidFill>
                <a:effectLst/>
                <a:uLnTx/>
                <a:uFillTx/>
                <a:latin typeface="Univers"/>
                <a:ea typeface="+mn-ea"/>
                <a:cs typeface="+mn-cs"/>
              </a:rPr>
              <a:t>JOIN employees ON Work.employee_id = employees.employee_id</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ysClr val="windowText" lastClr="000000"/>
                </a:solidFill>
                <a:effectLst/>
                <a:uLnTx/>
                <a:uFillTx/>
                <a:latin typeface="Univers"/>
                <a:ea typeface="+mn-ea"/>
                <a:cs typeface="+mn-cs"/>
              </a:rPr>
              <a:t>JOIN (SELECT DISTINCT quarter FROM Work ORDER BY quarter DESC LIMIT 4) AS recent_quarters ON Work.quarter = recent_quarters.quarter</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ysClr val="windowText" lastClr="000000"/>
                </a:solidFill>
                <a:effectLst/>
                <a:uLnTx/>
                <a:uFillTx/>
                <a:latin typeface="Univers"/>
                <a:ea typeface="+mn-ea"/>
                <a:cs typeface="+mn-cs"/>
              </a:rPr>
              <a:t>GROUP BY employees.employee_id</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ysClr val="windowText" lastClr="000000"/>
                </a:solidFill>
                <a:effectLst/>
                <a:uLnTx/>
                <a:uFillTx/>
                <a:latin typeface="Univers"/>
                <a:ea typeface="+mn-ea"/>
                <a:cs typeface="+mn-cs"/>
              </a:rPr>
              <a:t>LIMIT 0, 400;</a:t>
            </a:r>
          </a:p>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endParaRPr kumimoji="0" lang="en-US" sz="1200" b="1" i="0" u="none" strike="noStrike" kern="1200" cap="none" spc="0" normalizeH="0" baseline="0" noProof="0" dirty="0">
              <a:ln>
                <a:noFill/>
              </a:ln>
              <a:solidFill>
                <a:sysClr val="windowText" lastClr="000000"/>
              </a:solidFill>
              <a:effectLst/>
              <a:uLnTx/>
              <a:uFillTx/>
              <a:latin typeface="Univers"/>
              <a:ea typeface="+mn-ea"/>
              <a:cs typeface="+mn-cs"/>
            </a:endParaRPr>
          </a:p>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ysClr val="windowText" lastClr="000000"/>
              </a:solidFill>
              <a:effectLst/>
              <a:uLnTx/>
              <a:uFillTx/>
              <a:latin typeface="Univers"/>
              <a:ea typeface="+mn-ea"/>
              <a:cs typeface="+mn-cs"/>
            </a:endParaRPr>
          </a:p>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ysClr val="windowText" lastClr="000000"/>
              </a:solidFill>
              <a:effectLst/>
              <a:uLnTx/>
              <a:uFillTx/>
              <a:latin typeface="Univers"/>
              <a:ea typeface="+mn-ea"/>
              <a:cs typeface="+mn-cs"/>
            </a:endParaRPr>
          </a:p>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ysClr val="windowText" lastClr="000000"/>
              </a:solidFill>
              <a:effectLst/>
              <a:uLnTx/>
              <a:uFillTx/>
              <a:latin typeface="Univers"/>
              <a:ea typeface="+mn-ea"/>
              <a:cs typeface="+mn-cs"/>
            </a:endParaRPr>
          </a:p>
        </p:txBody>
      </p:sp>
      <p:pic>
        <p:nvPicPr>
          <p:cNvPr id="4" name="Picture 3">
            <a:extLst>
              <a:ext uri="{FF2B5EF4-FFF2-40B4-BE49-F238E27FC236}">
                <a16:creationId xmlns:a16="http://schemas.microsoft.com/office/drawing/2014/main" id="{EF925E31-FEA6-94BD-D219-FAF4E743AD09}"/>
              </a:ext>
            </a:extLst>
          </p:cNvPr>
          <p:cNvPicPr>
            <a:picLocks noChangeAspect="1"/>
          </p:cNvPicPr>
          <p:nvPr/>
        </p:nvPicPr>
        <p:blipFill>
          <a:blip r:embed="rId2"/>
          <a:stretch>
            <a:fillRect/>
          </a:stretch>
        </p:blipFill>
        <p:spPr>
          <a:xfrm>
            <a:off x="153694" y="2386584"/>
            <a:ext cx="5085817" cy="3158002"/>
          </a:xfrm>
          <a:prstGeom prst="rect">
            <a:avLst/>
          </a:prstGeom>
        </p:spPr>
      </p:pic>
    </p:spTree>
    <p:extLst>
      <p:ext uri="{BB962C8B-B14F-4D97-AF65-F5344CB8AC3E}">
        <p14:creationId xmlns:p14="http://schemas.microsoft.com/office/powerpoint/2010/main" val="792507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4" name="Picture 3" descr="Wine barrels">
            <a:extLst>
              <a:ext uri="{FF2B5EF4-FFF2-40B4-BE49-F238E27FC236}">
                <a16:creationId xmlns:a16="http://schemas.microsoft.com/office/drawing/2014/main" id="{F85BE0FE-3F9C-3774-2DE6-6137598ED8C9}"/>
              </a:ext>
            </a:extLst>
          </p:cNvPr>
          <p:cNvPicPr>
            <a:picLocks noChangeAspect="1"/>
          </p:cNvPicPr>
          <p:nvPr/>
        </p:nvPicPr>
        <p:blipFill rotWithShape="1">
          <a:blip r:embed="rId2">
            <a:alphaModFix amt="60000"/>
          </a:blip>
          <a:srcRect t="744" b="14986"/>
          <a:stretch/>
        </p:blipFill>
        <p:spPr>
          <a:xfrm>
            <a:off x="-1" y="10"/>
            <a:ext cx="12192001" cy="6857990"/>
          </a:xfrm>
          <a:prstGeom prst="rect">
            <a:avLst/>
          </a:prstGeom>
        </p:spPr>
      </p:pic>
      <p:sp>
        <p:nvSpPr>
          <p:cNvPr id="2" name="Title 1">
            <a:extLst>
              <a:ext uri="{FF2B5EF4-FFF2-40B4-BE49-F238E27FC236}">
                <a16:creationId xmlns:a16="http://schemas.microsoft.com/office/drawing/2014/main" id="{BC2B177B-AD07-9F00-1DF0-06D85D9A2540}"/>
              </a:ext>
            </a:extLst>
          </p:cNvPr>
          <p:cNvSpPr>
            <a:spLocks noGrp="1"/>
          </p:cNvSpPr>
          <p:nvPr>
            <p:ph type="title"/>
          </p:nvPr>
        </p:nvSpPr>
        <p:spPr>
          <a:xfrm>
            <a:off x="1198181" y="1122363"/>
            <a:ext cx="9795637" cy="2220775"/>
          </a:xfrm>
        </p:spPr>
        <p:txBody>
          <a:bodyPr vert="horz" lIns="91440" tIns="45720" rIns="91440" bIns="45720" rtlCol="0" anchor="b">
            <a:normAutofit/>
          </a:bodyPr>
          <a:lstStyle/>
          <a:p>
            <a:pPr algn="ctr"/>
            <a:r>
              <a:rPr lang="en-US" sz="5200">
                <a:solidFill>
                  <a:srgbClr val="FFFFFF"/>
                </a:solidFill>
              </a:rPr>
              <a:t>History and Background of Bacchus Winery</a:t>
            </a:r>
          </a:p>
        </p:txBody>
      </p:sp>
    </p:spTree>
    <p:extLst>
      <p:ext uri="{BB962C8B-B14F-4D97-AF65-F5344CB8AC3E}">
        <p14:creationId xmlns:p14="http://schemas.microsoft.com/office/powerpoint/2010/main" val="1419018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52AF09-F2AD-B19F-2B9E-B090E8A9ECF3}"/>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Background </a:t>
            </a:r>
          </a:p>
        </p:txBody>
      </p:sp>
      <p:graphicFrame>
        <p:nvGraphicFramePr>
          <p:cNvPr id="5" name="Content Placeholder 2">
            <a:extLst>
              <a:ext uri="{FF2B5EF4-FFF2-40B4-BE49-F238E27FC236}">
                <a16:creationId xmlns:a16="http://schemas.microsoft.com/office/drawing/2014/main" id="{3739EC5E-BFF2-1D26-15B9-3B49095B4F5A}"/>
              </a:ext>
            </a:extLst>
          </p:cNvPr>
          <p:cNvGraphicFramePr>
            <a:graphicFrameLocks noGrp="1"/>
          </p:cNvGraphicFramePr>
          <p:nvPr>
            <p:ph idx="1"/>
            <p:extLst>
              <p:ext uri="{D42A27DB-BD31-4B8C-83A1-F6EECF244321}">
                <p14:modId xmlns:p14="http://schemas.microsoft.com/office/powerpoint/2010/main" val="1541232448"/>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9337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505C28-FFB5-39FA-1F6A-B9345585FD97}"/>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Finalized ERD Diagram</a:t>
            </a:r>
          </a:p>
        </p:txBody>
      </p:sp>
      <p:sp>
        <p:nvSpPr>
          <p:cNvPr id="30"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F1327607-67B4-BBDA-CF4B-83318A00FD3E}"/>
              </a:ext>
            </a:extLst>
          </p:cNvPr>
          <p:cNvPicPr>
            <a:picLocks noGrp="1" noChangeAspect="1"/>
          </p:cNvPicPr>
          <p:nvPr>
            <p:ph idx="1"/>
          </p:nvPr>
        </p:nvPicPr>
        <p:blipFill>
          <a:blip r:embed="rId2"/>
          <a:stretch>
            <a:fillRect/>
          </a:stretch>
        </p:blipFill>
        <p:spPr>
          <a:xfrm>
            <a:off x="4541651" y="317942"/>
            <a:ext cx="6684279" cy="6016676"/>
          </a:xfrm>
          <a:prstGeom prst="rect">
            <a:avLst/>
          </a:prstGeom>
        </p:spPr>
      </p:pic>
    </p:spTree>
    <p:extLst>
      <p:ext uri="{BB962C8B-B14F-4D97-AF65-F5344CB8AC3E}">
        <p14:creationId xmlns:p14="http://schemas.microsoft.com/office/powerpoint/2010/main" val="351686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0132C8-6AC4-7C5D-5E34-96972AA52014}"/>
              </a:ext>
            </a:extLst>
          </p:cNvPr>
          <p:cNvSpPr>
            <a:spLocks noGrp="1"/>
          </p:cNvSpPr>
          <p:nvPr>
            <p:ph type="title"/>
          </p:nvPr>
        </p:nvSpPr>
        <p:spPr>
          <a:xfrm>
            <a:off x="804672" y="802955"/>
            <a:ext cx="4977976" cy="1454051"/>
          </a:xfrm>
        </p:spPr>
        <p:txBody>
          <a:bodyPr>
            <a:normAutofit/>
          </a:bodyPr>
          <a:lstStyle/>
          <a:p>
            <a:r>
              <a:rPr lang="en-US" sz="3600">
                <a:solidFill>
                  <a:schemeClr val="tx2"/>
                </a:solidFill>
              </a:rPr>
              <a:t>Assumptions</a:t>
            </a:r>
          </a:p>
        </p:txBody>
      </p:sp>
      <p:sp>
        <p:nvSpPr>
          <p:cNvPr id="3" name="Content Placeholder 2">
            <a:extLst>
              <a:ext uri="{FF2B5EF4-FFF2-40B4-BE49-F238E27FC236}">
                <a16:creationId xmlns:a16="http://schemas.microsoft.com/office/drawing/2014/main" id="{C5407BF1-15AC-8709-E0C6-17E331223A6F}"/>
              </a:ext>
            </a:extLst>
          </p:cNvPr>
          <p:cNvSpPr>
            <a:spLocks noGrp="1"/>
          </p:cNvSpPr>
          <p:nvPr>
            <p:ph idx="1"/>
          </p:nvPr>
        </p:nvSpPr>
        <p:spPr>
          <a:xfrm>
            <a:off x="804672" y="2421682"/>
            <a:ext cx="4977578" cy="3639289"/>
          </a:xfrm>
        </p:spPr>
        <p:txBody>
          <a:bodyPr anchor="ctr">
            <a:normAutofit/>
          </a:bodyPr>
          <a:lstStyle/>
          <a:p>
            <a:pPr marL="0" marR="0">
              <a:spcBef>
                <a:spcPts val="0"/>
              </a:spcBef>
              <a:spcAft>
                <a:spcPts val="800"/>
              </a:spcAft>
            </a:pPr>
            <a:r>
              <a:rPr lang="en-US" sz="1800" b="1" kern="100" dirty="0">
                <a:solidFill>
                  <a:schemeClr val="tx2"/>
                </a:solidFill>
                <a:effectLst/>
                <a:latin typeface="Aptos" panose="020B0004020202020204" pitchFamily="34" charset="0"/>
                <a:ea typeface="Aptos" panose="020B0004020202020204" pitchFamily="34" charset="0"/>
                <a:cs typeface="Times New Roman" panose="02020603050405020304" pitchFamily="18" charset="0"/>
              </a:rPr>
              <a:t>Assumptions:</a:t>
            </a:r>
            <a:endParaRPr lang="en-US" sz="1800" kern="100" dirty="0">
              <a:solidFill>
                <a:schemeClr val="tx2"/>
              </a:solidFill>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spcBef>
                <a:spcPts val="0"/>
              </a:spcBef>
              <a:spcAft>
                <a:spcPts val="800"/>
              </a:spcAft>
              <a:buSzPts val="1000"/>
              <a:buFont typeface="Symbol" panose="05050102010706020507" pitchFamily="18" charset="2"/>
              <a:buChar char=""/>
              <a:tabLst>
                <a:tab pos="457200" algn="l"/>
              </a:tabLst>
            </a:pPr>
            <a:r>
              <a:rPr lang="en-US" sz="1800" kern="100" dirty="0">
                <a:solidFill>
                  <a:schemeClr val="tx2"/>
                </a:solidFill>
                <a:effectLst/>
                <a:latin typeface="Aptos" panose="020B0004020202020204" pitchFamily="34" charset="0"/>
                <a:ea typeface="Aptos" panose="020B0004020202020204" pitchFamily="34" charset="0"/>
                <a:cs typeface="Times New Roman" panose="02020603050405020304" pitchFamily="18" charset="0"/>
              </a:rPr>
              <a:t>The winery's existing data management methods need upgrading to support modern business operations.</a:t>
            </a:r>
          </a:p>
          <a:p>
            <a:pPr marL="342900" marR="0" lvl="0" indent="-342900">
              <a:spcBef>
                <a:spcPts val="0"/>
              </a:spcBef>
              <a:spcAft>
                <a:spcPts val="800"/>
              </a:spcAft>
              <a:buSzPts val="1000"/>
              <a:buFont typeface="Symbol" panose="05050102010706020507" pitchFamily="18" charset="2"/>
              <a:buChar char=""/>
              <a:tabLst>
                <a:tab pos="457200" algn="l"/>
              </a:tabLst>
            </a:pPr>
            <a:r>
              <a:rPr lang="en-US" sz="1800" kern="100" dirty="0">
                <a:solidFill>
                  <a:schemeClr val="tx2"/>
                </a:solidFill>
                <a:effectLst/>
                <a:latin typeface="Aptos" panose="020B0004020202020204" pitchFamily="34" charset="0"/>
                <a:ea typeface="Aptos" panose="020B0004020202020204" pitchFamily="34" charset="0"/>
                <a:cs typeface="Times New Roman" panose="02020603050405020304" pitchFamily="18" charset="0"/>
              </a:rPr>
              <a:t>Online platforms will enhance supply chain and distribution processes.</a:t>
            </a:r>
          </a:p>
          <a:p>
            <a:pPr marL="342900" marR="0" lvl="0" indent="-342900">
              <a:spcBef>
                <a:spcPts val="0"/>
              </a:spcBef>
              <a:spcAft>
                <a:spcPts val="800"/>
              </a:spcAft>
              <a:buSzPts val="1000"/>
              <a:buFont typeface="Symbol" panose="05050102010706020507" pitchFamily="18" charset="2"/>
              <a:buChar char=""/>
              <a:tabLst>
                <a:tab pos="457200" algn="l"/>
              </a:tabLst>
            </a:pPr>
            <a:r>
              <a:rPr lang="en-US" sz="1800" kern="100" dirty="0">
                <a:solidFill>
                  <a:schemeClr val="tx2"/>
                </a:solidFill>
                <a:effectLst/>
                <a:latin typeface="Aptos" panose="020B0004020202020204" pitchFamily="34" charset="0"/>
                <a:ea typeface="Aptos" panose="020B0004020202020204" pitchFamily="34" charset="0"/>
                <a:cs typeface="Times New Roman" panose="02020603050405020304" pitchFamily="18" charset="0"/>
              </a:rPr>
              <a:t>Detailed reports will provide actionable insights for business decisions.</a:t>
            </a:r>
          </a:p>
          <a:p>
            <a:endParaRPr lang="en-US" sz="1800" dirty="0">
              <a:solidFill>
                <a:schemeClr val="tx2"/>
              </a:solidFill>
            </a:endParaRP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Wine">
            <a:extLst>
              <a:ext uri="{FF2B5EF4-FFF2-40B4-BE49-F238E27FC236}">
                <a16:creationId xmlns:a16="http://schemas.microsoft.com/office/drawing/2014/main" id="{690D0DEB-F039-274C-923E-42BFE715A2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3782912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3A1FA3A-DE28-1239-298C-8D5CE9F973F8}"/>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 Key Objectives for Bacchus Winery</a:t>
            </a:r>
          </a:p>
        </p:txBody>
      </p:sp>
      <p:graphicFrame>
        <p:nvGraphicFramePr>
          <p:cNvPr id="5" name="Content Placeholder 2">
            <a:extLst>
              <a:ext uri="{FF2B5EF4-FFF2-40B4-BE49-F238E27FC236}">
                <a16:creationId xmlns:a16="http://schemas.microsoft.com/office/drawing/2014/main" id="{50F6FEB3-0B34-5EAB-7A4E-673EE41E7B1C}"/>
              </a:ext>
            </a:extLst>
          </p:cNvPr>
          <p:cNvGraphicFramePr>
            <a:graphicFrameLocks noGrp="1"/>
          </p:cNvGraphicFramePr>
          <p:nvPr>
            <p:ph idx="1"/>
            <p:extLst>
              <p:ext uri="{D42A27DB-BD31-4B8C-83A1-F6EECF244321}">
                <p14:modId xmlns:p14="http://schemas.microsoft.com/office/powerpoint/2010/main" val="45698451"/>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1078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417C1-B645-92C8-3027-AE09B25797E7}"/>
              </a:ext>
            </a:extLst>
          </p:cNvPr>
          <p:cNvSpPr>
            <a:spLocks noGrp="1"/>
          </p:cNvSpPr>
          <p:nvPr>
            <p:ph type="title"/>
          </p:nvPr>
        </p:nvSpPr>
        <p:spPr>
          <a:xfrm>
            <a:off x="841247" y="391886"/>
            <a:ext cx="4547181" cy="5588290"/>
          </a:xfrm>
        </p:spPr>
        <p:txBody>
          <a:bodyPr>
            <a:normAutofit/>
          </a:bodyPr>
          <a:lstStyle/>
          <a:p>
            <a:pPr algn="ctr"/>
            <a:r>
              <a:rPr lang="en-US" sz="1600" dirty="0"/>
              <a:t>The picture above is showing all tables in our database. I have shown the latest one for supplies, which will be shown on a later slide</a:t>
            </a:r>
            <a:br>
              <a:rPr lang="en-US" sz="1600" dirty="0"/>
            </a:br>
            <a:br>
              <a:rPr lang="en-US" sz="1600" dirty="0"/>
            </a:br>
            <a:r>
              <a:rPr lang="en-US" sz="1600" dirty="0"/>
              <a:t>query_1 produces a list of each supply that is being purchased. The report shown is a master list of all supply orders.</a:t>
            </a:r>
            <a:br>
              <a:rPr lang="en-US" sz="1600" dirty="0"/>
            </a:br>
            <a:br>
              <a:rPr lang="en-US" sz="1600" dirty="0"/>
            </a:br>
            <a:br>
              <a:rPr lang="en-US" sz="1600" dirty="0"/>
            </a:br>
            <a:r>
              <a:rPr lang="en-US" sz="1600" dirty="0"/>
              <a:t>query = "SELECT </a:t>
            </a:r>
            <a:r>
              <a:rPr lang="en-US" sz="1600" dirty="0" err="1"/>
              <a:t>supply_id</a:t>
            </a:r>
            <a:r>
              <a:rPr lang="en-US" sz="1600" dirty="0"/>
              <a:t>, </a:t>
            </a:r>
            <a:r>
              <a:rPr lang="en-US" sz="1600" dirty="0" err="1"/>
              <a:t>supply_name</a:t>
            </a:r>
            <a:r>
              <a:rPr lang="en-US" sz="1600" dirty="0"/>
              <a:t>, </a:t>
            </a:r>
            <a:r>
              <a:rPr lang="en-US" sz="1600" dirty="0" err="1"/>
              <a:t>supplier_id</a:t>
            </a:r>
            <a:r>
              <a:rPr lang="en-US" sz="1600" dirty="0"/>
              <a:t>, </a:t>
            </a:r>
            <a:r>
              <a:rPr lang="en-US" sz="1600" dirty="0" err="1"/>
              <a:t>supply_order_date</a:t>
            </a:r>
            <a:r>
              <a:rPr lang="en-US" sz="1600" dirty="0"/>
              <a:t>, </a:t>
            </a:r>
            <a:r>
              <a:rPr lang="en-US" sz="1600" dirty="0" err="1"/>
              <a:t>received_date</a:t>
            </a:r>
            <a:r>
              <a:rPr lang="en-US" sz="1600" dirty="0"/>
              <a:t>, </a:t>
            </a:r>
            <a:r>
              <a:rPr lang="en-US" sz="1600" dirty="0" err="1"/>
              <a:t>lead_time</a:t>
            </a:r>
            <a:r>
              <a:rPr lang="en-US" sz="1600" dirty="0"/>
              <a:t> FROM supplies"</a:t>
            </a:r>
            <a:br>
              <a:rPr lang="en-US" sz="1600" dirty="0"/>
            </a:br>
            <a:r>
              <a:rPr lang="en-US" sz="1600" dirty="0" err="1"/>
              <a:t>cursor.execute</a:t>
            </a:r>
            <a:r>
              <a:rPr lang="en-US" sz="1600" dirty="0"/>
              <a:t>(query)</a:t>
            </a:r>
            <a:br>
              <a:rPr lang="en-US" sz="1600" dirty="0"/>
            </a:br>
            <a:r>
              <a:rPr lang="en-US" sz="1600" dirty="0"/>
              <a:t>rows = </a:t>
            </a:r>
            <a:r>
              <a:rPr lang="en-US" sz="1600" dirty="0" err="1"/>
              <a:t>cursor.fetchall</a:t>
            </a:r>
            <a:r>
              <a:rPr lang="en-US" sz="1600" dirty="0"/>
              <a:t>()</a:t>
            </a:r>
            <a:br>
              <a:rPr lang="en-US" sz="1600" dirty="0"/>
            </a:br>
            <a:endParaRPr lang="en-US" sz="1600" dirty="0"/>
          </a:p>
        </p:txBody>
      </p:sp>
      <p:pic>
        <p:nvPicPr>
          <p:cNvPr id="6" name="Content Placeholder 4">
            <a:extLst>
              <a:ext uri="{FF2B5EF4-FFF2-40B4-BE49-F238E27FC236}">
                <a16:creationId xmlns:a16="http://schemas.microsoft.com/office/drawing/2014/main" id="{81D03C0B-9517-2188-600E-6E80ACC4D126}"/>
              </a:ext>
            </a:extLst>
          </p:cNvPr>
          <p:cNvPicPr>
            <a:picLocks noGrp="1" noChangeAspect="1"/>
          </p:cNvPicPr>
          <p:nvPr>
            <p:ph idx="1"/>
          </p:nvPr>
        </p:nvPicPr>
        <p:blipFill>
          <a:blip r:embed="rId2"/>
          <a:stretch>
            <a:fillRect/>
          </a:stretch>
        </p:blipFill>
        <p:spPr>
          <a:xfrm>
            <a:off x="5819459" y="2701855"/>
            <a:ext cx="5708512" cy="3967254"/>
          </a:xfrm>
        </p:spPr>
      </p:pic>
      <p:sp>
        <p:nvSpPr>
          <p:cNvPr id="3" name="Title 1">
            <a:extLst>
              <a:ext uri="{FF2B5EF4-FFF2-40B4-BE49-F238E27FC236}">
                <a16:creationId xmlns:a16="http://schemas.microsoft.com/office/drawing/2014/main" id="{DF1F2CED-83FB-6DDC-A133-BF32DDC243F7}"/>
              </a:ext>
            </a:extLst>
          </p:cNvPr>
          <p:cNvSpPr txBox="1">
            <a:spLocks/>
          </p:cNvSpPr>
          <p:nvPr/>
        </p:nvSpPr>
        <p:spPr>
          <a:xfrm>
            <a:off x="841248" y="334644"/>
            <a:ext cx="6064649" cy="10769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dirty="0"/>
          </a:p>
        </p:txBody>
      </p:sp>
      <p:sp>
        <p:nvSpPr>
          <p:cNvPr id="5" name="TextBox 4">
            <a:extLst>
              <a:ext uri="{FF2B5EF4-FFF2-40B4-BE49-F238E27FC236}">
                <a16:creationId xmlns:a16="http://schemas.microsoft.com/office/drawing/2014/main" id="{416B6883-B893-7C83-34B5-B11C53691FAF}"/>
              </a:ext>
            </a:extLst>
          </p:cNvPr>
          <p:cNvSpPr txBox="1"/>
          <p:nvPr/>
        </p:nvSpPr>
        <p:spPr>
          <a:xfrm>
            <a:off x="841246" y="688435"/>
            <a:ext cx="6093912" cy="523220"/>
          </a:xfrm>
          <a:prstGeom prst="rect">
            <a:avLst/>
          </a:prstGeom>
          <a:noFill/>
        </p:spPr>
        <p:txBody>
          <a:bodyPr wrap="square">
            <a:spAutoFit/>
          </a:bodyPr>
          <a:lstStyle/>
          <a:p>
            <a:r>
              <a:rPr lang="en-US" sz="2800" dirty="0"/>
              <a:t>query_1 Report – Main Supply List </a:t>
            </a:r>
          </a:p>
        </p:txBody>
      </p:sp>
      <p:pic>
        <p:nvPicPr>
          <p:cNvPr id="8" name="Picture 7">
            <a:extLst>
              <a:ext uri="{FF2B5EF4-FFF2-40B4-BE49-F238E27FC236}">
                <a16:creationId xmlns:a16="http://schemas.microsoft.com/office/drawing/2014/main" id="{BEF34995-2B8F-22A2-15D6-448FD4E9AFEC}"/>
              </a:ext>
            </a:extLst>
          </p:cNvPr>
          <p:cNvPicPr>
            <a:picLocks noChangeAspect="1"/>
          </p:cNvPicPr>
          <p:nvPr/>
        </p:nvPicPr>
        <p:blipFill>
          <a:blip r:embed="rId3"/>
          <a:stretch>
            <a:fillRect/>
          </a:stretch>
        </p:blipFill>
        <p:spPr>
          <a:xfrm>
            <a:off x="7101340" y="165224"/>
            <a:ext cx="3144750" cy="2492668"/>
          </a:xfrm>
          <a:prstGeom prst="rect">
            <a:avLst/>
          </a:prstGeom>
        </p:spPr>
      </p:pic>
    </p:spTree>
    <p:extLst>
      <p:ext uri="{BB962C8B-B14F-4D97-AF65-F5344CB8AC3E}">
        <p14:creationId xmlns:p14="http://schemas.microsoft.com/office/powerpoint/2010/main" val="4252600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417C1-B645-92C8-3027-AE09B25797E7}"/>
              </a:ext>
            </a:extLst>
          </p:cNvPr>
          <p:cNvSpPr>
            <a:spLocks noGrp="1"/>
          </p:cNvSpPr>
          <p:nvPr>
            <p:ph type="title"/>
          </p:nvPr>
        </p:nvSpPr>
        <p:spPr>
          <a:xfrm>
            <a:off x="1471574" y="1176431"/>
            <a:ext cx="3600860" cy="5431536"/>
          </a:xfrm>
        </p:spPr>
        <p:txBody>
          <a:bodyPr>
            <a:normAutofit/>
          </a:bodyPr>
          <a:lstStyle/>
          <a:p>
            <a:pPr algn="ctr"/>
            <a:r>
              <a:rPr lang="en-US" sz="1600"/>
              <a:t>query_2 has been built to show each supply that has taken 18 or more days from the time of ordering until they were delivered. </a:t>
            </a:r>
            <a:r>
              <a:rPr lang="en-US" sz="1600" dirty="0"/>
              <a:t>The Winery is looking at increasing sales, so we much be able to receive our supplies in a timely manner. </a:t>
            </a:r>
            <a:br>
              <a:rPr lang="en-US" sz="1600" dirty="0"/>
            </a:br>
            <a:br>
              <a:rPr lang="en-US" sz="1600" dirty="0"/>
            </a:br>
            <a:br>
              <a:rPr lang="en-US" sz="1600" dirty="0"/>
            </a:br>
            <a:br>
              <a:rPr lang="en-US" sz="1600" dirty="0"/>
            </a:br>
            <a:br>
              <a:rPr lang="en-US" sz="1600" dirty="0"/>
            </a:br>
            <a:br>
              <a:rPr lang="en-US" sz="1600" dirty="0"/>
            </a:br>
            <a:r>
              <a:rPr lang="en-US" sz="1600" dirty="0"/>
              <a:t>query_2 = "SELECT </a:t>
            </a:r>
            <a:r>
              <a:rPr lang="en-US" sz="1600" dirty="0" err="1"/>
              <a:t>supply_id</a:t>
            </a:r>
            <a:r>
              <a:rPr lang="en-US" sz="1600" dirty="0"/>
              <a:t>, </a:t>
            </a:r>
            <a:r>
              <a:rPr lang="en-US" sz="1600" dirty="0" err="1"/>
              <a:t>supply_name</a:t>
            </a:r>
            <a:r>
              <a:rPr lang="en-US" sz="1600" dirty="0"/>
              <a:t>, </a:t>
            </a:r>
            <a:r>
              <a:rPr lang="en-US" sz="1600" dirty="0" err="1"/>
              <a:t>supplier_id</a:t>
            </a:r>
            <a:r>
              <a:rPr lang="en-US" sz="1600" dirty="0"/>
              <a:t>, </a:t>
            </a:r>
            <a:r>
              <a:rPr lang="en-US" sz="1600" dirty="0" err="1"/>
              <a:t>supply_order_date</a:t>
            </a:r>
            <a:r>
              <a:rPr lang="en-US" sz="1600" dirty="0"/>
              <a:t>, </a:t>
            </a:r>
            <a:r>
              <a:rPr lang="en-US" sz="1600" dirty="0" err="1"/>
              <a:t>received_date</a:t>
            </a:r>
            <a:r>
              <a:rPr lang="en-US" sz="1600" dirty="0"/>
              <a:t>, </a:t>
            </a:r>
            <a:r>
              <a:rPr lang="en-US" sz="1600" dirty="0" err="1"/>
              <a:t>lead_time</a:t>
            </a:r>
            <a:r>
              <a:rPr lang="en-US" sz="1600" dirty="0"/>
              <a:t> FROM supplies WHERE </a:t>
            </a:r>
            <a:r>
              <a:rPr lang="en-US" sz="1600" dirty="0" err="1"/>
              <a:t>lead_time</a:t>
            </a:r>
            <a:r>
              <a:rPr lang="en-US" sz="1600" dirty="0"/>
              <a:t> &gt;= '18'"</a:t>
            </a:r>
            <a:br>
              <a:rPr lang="en-US" sz="1600" dirty="0"/>
            </a:br>
            <a:r>
              <a:rPr lang="en-US" sz="1600" dirty="0"/>
              <a:t>        </a:t>
            </a:r>
            <a:r>
              <a:rPr lang="en-US" sz="1600" dirty="0" err="1"/>
              <a:t>cursor.execute</a:t>
            </a:r>
            <a:r>
              <a:rPr lang="en-US" sz="1600" dirty="0"/>
              <a:t>(query_2)</a:t>
            </a:r>
            <a:br>
              <a:rPr lang="en-US" sz="1600" dirty="0"/>
            </a:br>
            <a:r>
              <a:rPr lang="en-US" sz="1600" dirty="0"/>
              <a:t>        rows_2 = </a:t>
            </a:r>
            <a:r>
              <a:rPr lang="en-US" sz="1600" dirty="0" err="1"/>
              <a:t>cursor.fetchall</a:t>
            </a:r>
            <a:r>
              <a:rPr lang="en-US" sz="1600" dirty="0"/>
              <a:t>()</a:t>
            </a:r>
            <a:br>
              <a:rPr lang="en-US" sz="1600" dirty="0"/>
            </a:br>
            <a:br>
              <a:rPr lang="en-US" sz="1600" dirty="0"/>
            </a:br>
            <a:br>
              <a:rPr lang="en-US" sz="1600" dirty="0"/>
            </a:br>
            <a:endParaRPr lang="en-US" sz="1600" dirty="0"/>
          </a:p>
        </p:txBody>
      </p:sp>
      <p:pic>
        <p:nvPicPr>
          <p:cNvPr id="18" name="Picture 17">
            <a:extLst>
              <a:ext uri="{FF2B5EF4-FFF2-40B4-BE49-F238E27FC236}">
                <a16:creationId xmlns:a16="http://schemas.microsoft.com/office/drawing/2014/main" id="{ACAB6DFD-2BBE-BFFC-E512-39D03476112E}"/>
              </a:ext>
            </a:extLst>
          </p:cNvPr>
          <p:cNvPicPr>
            <a:picLocks noChangeAspect="1"/>
          </p:cNvPicPr>
          <p:nvPr/>
        </p:nvPicPr>
        <p:blipFill>
          <a:blip r:embed="rId2"/>
          <a:stretch>
            <a:fillRect/>
          </a:stretch>
        </p:blipFill>
        <p:spPr>
          <a:xfrm>
            <a:off x="5787025" y="1176431"/>
            <a:ext cx="5780996" cy="4463717"/>
          </a:xfrm>
          <a:prstGeom prst="rect">
            <a:avLst/>
          </a:prstGeom>
        </p:spPr>
      </p:pic>
      <p:sp>
        <p:nvSpPr>
          <p:cNvPr id="3" name="Title 1">
            <a:extLst>
              <a:ext uri="{FF2B5EF4-FFF2-40B4-BE49-F238E27FC236}">
                <a16:creationId xmlns:a16="http://schemas.microsoft.com/office/drawing/2014/main" id="{D370CCFC-FB8A-53F0-B240-AD792E4210DB}"/>
              </a:ext>
            </a:extLst>
          </p:cNvPr>
          <p:cNvSpPr txBox="1">
            <a:spLocks/>
          </p:cNvSpPr>
          <p:nvPr/>
        </p:nvSpPr>
        <p:spPr>
          <a:xfrm>
            <a:off x="841248" y="334644"/>
            <a:ext cx="6411322" cy="1076914"/>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query_2 Report – List of supply shipments over 18 days from order to delivery </a:t>
            </a:r>
          </a:p>
        </p:txBody>
      </p:sp>
    </p:spTree>
    <p:extLst>
      <p:ext uri="{BB962C8B-B14F-4D97-AF65-F5344CB8AC3E}">
        <p14:creationId xmlns:p14="http://schemas.microsoft.com/office/powerpoint/2010/main" val="27088229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430</TotalTime>
  <Words>828</Words>
  <Application>Microsoft Office PowerPoint</Application>
  <PresentationFormat>Widescreen</PresentationFormat>
  <Paragraphs>71</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Aptos</vt:lpstr>
      <vt:lpstr>Aptos Display</vt:lpstr>
      <vt:lpstr>Arial</vt:lpstr>
      <vt:lpstr>Symbol</vt:lpstr>
      <vt:lpstr>Univers</vt:lpstr>
      <vt:lpstr>Office Theme</vt:lpstr>
      <vt:lpstr>Charlie Group</vt:lpstr>
      <vt:lpstr>Bacchus Winery Case Study</vt:lpstr>
      <vt:lpstr>History and Background of Bacchus Winery</vt:lpstr>
      <vt:lpstr>Background </vt:lpstr>
      <vt:lpstr>Finalized ERD Diagram</vt:lpstr>
      <vt:lpstr>Assumptions</vt:lpstr>
      <vt:lpstr> Key Objectives for Bacchus Winery</vt:lpstr>
      <vt:lpstr>The picture above is showing all tables in our database. I have shown the latest one for supplies, which will be shown on a later slide  query_1 produces a list of each supply that is being purchased. The report shown is a master list of all supply orders.   query = "SELECT supply_id, supply_name, supplier_id, supply_order_date, received_date, lead_time FROM supplies" cursor.execute(query) rows = cursor.fetchall() </vt:lpstr>
      <vt:lpstr>query_2 has been built to show each supply that has taken 18 or more days from the time of ordering until they were delivered. The Winery is looking at increasing sales, so we much be able to receive our supplies in a timely manner.       query_2 = "SELECT supply_id, supply_name, supplier_id, supply_order_date, received_date, lead_time FROM supplies WHERE lead_time &gt;= '18'"         cursor.execute(query_2)         rows_2 = cursor.fetchall()   </vt:lpstr>
      <vt:lpstr>This report has been created for the user to enter in two date, which coincide with the order_date and the received_date. The user would also enter in which supply they were looking for, to see the current number of on-hand supplies.  </vt:lpstr>
      <vt:lpstr>Report  2</vt:lpstr>
      <vt:lpstr>Report  2 cont.</vt:lpstr>
      <vt:lpstr>Report 2 cont.</vt:lpstr>
      <vt:lpstr>Report 2 cont.</vt:lpstr>
      <vt:lpstr>Report 2 cont.</vt:lpstr>
      <vt:lpstr>Report 2 cont.</vt:lpstr>
      <vt:lpstr>Report 2 cont.</vt:lpstr>
      <vt:lpstr>Report 2 cont.</vt:lpstr>
      <vt:lpstr>Report 2 cont.</vt:lpstr>
      <vt:lpstr>Report 2 cont.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Charlie Group</dc:title>
  <dc:creator>Robert Stewart</dc:creator>
  <cp:lastModifiedBy>Sean Dudley</cp:lastModifiedBy>
  <cp:revision>8</cp:revision>
  <dcterms:created xsi:type="dcterms:W3CDTF">2024-05-12T17:38:30Z</dcterms:created>
  <dcterms:modified xsi:type="dcterms:W3CDTF">2024-05-20T03:32:33Z</dcterms:modified>
</cp:coreProperties>
</file>